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6" r:id="rId5"/>
    <p:sldId id="277" r:id="rId6"/>
    <p:sldId id="285" r:id="rId7"/>
    <p:sldId id="278" r:id="rId8"/>
    <p:sldId id="286" r:id="rId9"/>
    <p:sldId id="279" r:id="rId10"/>
    <p:sldId id="280" r:id="rId11"/>
    <p:sldId id="284" r:id="rId12"/>
    <p:sldId id="289" r:id="rId13"/>
    <p:sldId id="287" r:id="rId14"/>
    <p:sldId id="288"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a:srgbClr val="00B0CA"/>
    <a:srgbClr val="DEF3FE"/>
    <a:srgbClr val="D5F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A77AE-7038-487E-ADFE-CC5D00CC3EF4}" v="1401" dt="2023-11-23T03:42:54.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837" autoAdjust="0"/>
  </p:normalViewPr>
  <p:slideViewPr>
    <p:cSldViewPr snapToGrid="0">
      <p:cViewPr varScale="1">
        <p:scale>
          <a:sx n="65" d="100"/>
          <a:sy n="65" d="100"/>
        </p:scale>
        <p:origin x="648"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Boydell" userId="821bff1e-6e6a-4473-bd49-bd8c2fa8a9a0" providerId="ADAL" clId="{C09A77AE-7038-487E-ADFE-CC5D00CC3EF4}"/>
    <pc:docChg chg="custSel addSld delSld modSld sldOrd">
      <pc:chgData name="Edward Boydell" userId="821bff1e-6e6a-4473-bd49-bd8c2fa8a9a0" providerId="ADAL" clId="{C09A77AE-7038-487E-ADFE-CC5D00CC3EF4}" dt="2023-11-28T07:08:13.054" v="1588" actId="20577"/>
      <pc:docMkLst>
        <pc:docMk/>
      </pc:docMkLst>
      <pc:sldChg chg="modSp mod">
        <pc:chgData name="Edward Boydell" userId="821bff1e-6e6a-4473-bd49-bd8c2fa8a9a0" providerId="ADAL" clId="{C09A77AE-7038-487E-ADFE-CC5D00CC3EF4}" dt="2023-11-28T02:22:07.424" v="1586" actId="27636"/>
        <pc:sldMkLst>
          <pc:docMk/>
          <pc:sldMk cId="3803590264" sldId="276"/>
        </pc:sldMkLst>
        <pc:spChg chg="mod">
          <ac:chgData name="Edward Boydell" userId="821bff1e-6e6a-4473-bd49-bd8c2fa8a9a0" providerId="ADAL" clId="{C09A77AE-7038-487E-ADFE-CC5D00CC3EF4}" dt="2023-11-28T02:22:07.424" v="1586" actId="27636"/>
          <ac:spMkLst>
            <pc:docMk/>
            <pc:sldMk cId="3803590264" sldId="276"/>
            <ac:spMk id="3" creationId="{292B86ED-6453-C4AE-D0E8-475C8BDF3127}"/>
          </ac:spMkLst>
        </pc:spChg>
      </pc:sldChg>
      <pc:sldChg chg="modSp mod">
        <pc:chgData name="Edward Boydell" userId="821bff1e-6e6a-4473-bd49-bd8c2fa8a9a0" providerId="ADAL" clId="{C09A77AE-7038-487E-ADFE-CC5D00CC3EF4}" dt="2023-11-22T04:10:10.866" v="508" actId="20577"/>
        <pc:sldMkLst>
          <pc:docMk/>
          <pc:sldMk cId="3501715572" sldId="277"/>
        </pc:sldMkLst>
        <pc:spChg chg="mod">
          <ac:chgData name="Edward Boydell" userId="821bff1e-6e6a-4473-bd49-bd8c2fa8a9a0" providerId="ADAL" clId="{C09A77AE-7038-487E-ADFE-CC5D00CC3EF4}" dt="2023-11-22T04:10:10.866" v="508" actId="20577"/>
          <ac:spMkLst>
            <pc:docMk/>
            <pc:sldMk cId="3501715572" sldId="277"/>
            <ac:spMk id="2" creationId="{B07B41A2-B232-E88E-60FF-2A017EE70308}"/>
          </ac:spMkLst>
        </pc:spChg>
      </pc:sldChg>
      <pc:sldChg chg="addSp modSp mod modNotesTx">
        <pc:chgData name="Edward Boydell" userId="821bff1e-6e6a-4473-bd49-bd8c2fa8a9a0" providerId="ADAL" clId="{C09A77AE-7038-487E-ADFE-CC5D00CC3EF4}" dt="2023-11-22T03:45:32.072" v="427" actId="1076"/>
        <pc:sldMkLst>
          <pc:docMk/>
          <pc:sldMk cId="2744174933" sldId="278"/>
        </pc:sldMkLst>
        <pc:spChg chg="mod">
          <ac:chgData name="Edward Boydell" userId="821bff1e-6e6a-4473-bd49-bd8c2fa8a9a0" providerId="ADAL" clId="{C09A77AE-7038-487E-ADFE-CC5D00CC3EF4}" dt="2023-11-22T03:40:51.937" v="337" actId="14100"/>
          <ac:spMkLst>
            <pc:docMk/>
            <pc:sldMk cId="2744174933" sldId="278"/>
            <ac:spMk id="2" creationId="{2D957E12-7F5B-5DBE-DD1D-7DD286646E67}"/>
          </ac:spMkLst>
        </pc:spChg>
        <pc:spChg chg="add mod">
          <ac:chgData name="Edward Boydell" userId="821bff1e-6e6a-4473-bd49-bd8c2fa8a9a0" providerId="ADAL" clId="{C09A77AE-7038-487E-ADFE-CC5D00CC3EF4}" dt="2023-11-22T03:45:32.072" v="427" actId="1076"/>
          <ac:spMkLst>
            <pc:docMk/>
            <pc:sldMk cId="2744174933" sldId="278"/>
            <ac:spMk id="5" creationId="{78FEBB38-2CCE-818D-9D97-EE9B1BC6631C}"/>
          </ac:spMkLst>
        </pc:spChg>
        <pc:picChg chg="add mod">
          <ac:chgData name="Edward Boydell" userId="821bff1e-6e6a-4473-bd49-bd8c2fa8a9a0" providerId="ADAL" clId="{C09A77AE-7038-487E-ADFE-CC5D00CC3EF4}" dt="2023-11-22T03:44:25.458" v="418" actId="1076"/>
          <ac:picMkLst>
            <pc:docMk/>
            <pc:sldMk cId="2744174933" sldId="278"/>
            <ac:picMk id="7" creationId="{37BF1B8C-00B8-5B89-AF94-52FAE4712D19}"/>
          </ac:picMkLst>
        </pc:picChg>
        <pc:picChg chg="add mod">
          <ac:chgData name="Edward Boydell" userId="821bff1e-6e6a-4473-bd49-bd8c2fa8a9a0" providerId="ADAL" clId="{C09A77AE-7038-487E-ADFE-CC5D00CC3EF4}" dt="2023-11-22T03:45:27.270" v="426" actId="1076"/>
          <ac:picMkLst>
            <pc:docMk/>
            <pc:sldMk cId="2744174933" sldId="278"/>
            <ac:picMk id="9" creationId="{33ED9E8B-4F68-9B3B-FCBD-879CC56546ED}"/>
          </ac:picMkLst>
        </pc:picChg>
      </pc:sldChg>
      <pc:sldChg chg="modSp mod">
        <pc:chgData name="Edward Boydell" userId="821bff1e-6e6a-4473-bd49-bd8c2fa8a9a0" providerId="ADAL" clId="{C09A77AE-7038-487E-ADFE-CC5D00CC3EF4}" dt="2023-11-22T04:13:28.369" v="691" actId="27636"/>
        <pc:sldMkLst>
          <pc:docMk/>
          <pc:sldMk cId="2545524554" sldId="279"/>
        </pc:sldMkLst>
        <pc:spChg chg="mod">
          <ac:chgData name="Edward Boydell" userId="821bff1e-6e6a-4473-bd49-bd8c2fa8a9a0" providerId="ADAL" clId="{C09A77AE-7038-487E-ADFE-CC5D00CC3EF4}" dt="2023-11-22T04:13:28.369" v="691" actId="27636"/>
          <ac:spMkLst>
            <pc:docMk/>
            <pc:sldMk cId="2545524554" sldId="279"/>
            <ac:spMk id="2" creationId="{2F521977-584A-F6EE-54D5-AC09A44AF754}"/>
          </ac:spMkLst>
        </pc:spChg>
        <pc:spChg chg="mod">
          <ac:chgData name="Edward Boydell" userId="821bff1e-6e6a-4473-bd49-bd8c2fa8a9a0" providerId="ADAL" clId="{C09A77AE-7038-487E-ADFE-CC5D00CC3EF4}" dt="2023-11-22T03:42:15.960" v="408" actId="20577"/>
          <ac:spMkLst>
            <pc:docMk/>
            <pc:sldMk cId="2545524554" sldId="279"/>
            <ac:spMk id="3" creationId="{39AB6710-F464-A311-E7E7-EF83F1570F88}"/>
          </ac:spMkLst>
        </pc:spChg>
      </pc:sldChg>
      <pc:sldChg chg="modSp mod">
        <pc:chgData name="Edward Boydell" userId="821bff1e-6e6a-4473-bd49-bd8c2fa8a9a0" providerId="ADAL" clId="{C09A77AE-7038-487E-ADFE-CC5D00CC3EF4}" dt="2023-11-22T03:56:44.519" v="506" actId="20577"/>
        <pc:sldMkLst>
          <pc:docMk/>
          <pc:sldMk cId="2719187170" sldId="280"/>
        </pc:sldMkLst>
        <pc:spChg chg="mod">
          <ac:chgData name="Edward Boydell" userId="821bff1e-6e6a-4473-bd49-bd8c2fa8a9a0" providerId="ADAL" clId="{C09A77AE-7038-487E-ADFE-CC5D00CC3EF4}" dt="2023-11-22T03:56:44.519" v="506" actId="20577"/>
          <ac:spMkLst>
            <pc:docMk/>
            <pc:sldMk cId="2719187170" sldId="280"/>
            <ac:spMk id="3" creationId="{2E71851B-7552-C631-7961-879AEE513959}"/>
          </ac:spMkLst>
        </pc:spChg>
      </pc:sldChg>
      <pc:sldChg chg="del">
        <pc:chgData name="Edward Boydell" userId="821bff1e-6e6a-4473-bd49-bd8c2fa8a9a0" providerId="ADAL" clId="{C09A77AE-7038-487E-ADFE-CC5D00CC3EF4}" dt="2023-11-22T03:56:50.051" v="507" actId="47"/>
        <pc:sldMkLst>
          <pc:docMk/>
          <pc:sldMk cId="3369643173" sldId="281"/>
        </pc:sldMkLst>
      </pc:sldChg>
      <pc:sldChg chg="del">
        <pc:chgData name="Edward Boydell" userId="821bff1e-6e6a-4473-bd49-bd8c2fa8a9a0" providerId="ADAL" clId="{C09A77AE-7038-487E-ADFE-CC5D00CC3EF4}" dt="2023-11-22T03:56:50.051" v="507" actId="47"/>
        <pc:sldMkLst>
          <pc:docMk/>
          <pc:sldMk cId="2035894761" sldId="282"/>
        </pc:sldMkLst>
      </pc:sldChg>
      <pc:sldChg chg="del">
        <pc:chgData name="Edward Boydell" userId="821bff1e-6e6a-4473-bd49-bd8c2fa8a9a0" providerId="ADAL" clId="{C09A77AE-7038-487E-ADFE-CC5D00CC3EF4}" dt="2023-11-22T03:56:50.051" v="507" actId="47"/>
        <pc:sldMkLst>
          <pc:docMk/>
          <pc:sldMk cId="2687354520" sldId="283"/>
        </pc:sldMkLst>
      </pc:sldChg>
      <pc:sldChg chg="modSp mod">
        <pc:chgData name="Edward Boydell" userId="821bff1e-6e6a-4473-bd49-bd8c2fa8a9a0" providerId="ADAL" clId="{C09A77AE-7038-487E-ADFE-CC5D00CC3EF4}" dt="2023-11-22T04:27:10.201" v="694" actId="20577"/>
        <pc:sldMkLst>
          <pc:docMk/>
          <pc:sldMk cId="221339803" sldId="284"/>
        </pc:sldMkLst>
        <pc:spChg chg="mod">
          <ac:chgData name="Edward Boydell" userId="821bff1e-6e6a-4473-bd49-bd8c2fa8a9a0" providerId="ADAL" clId="{C09A77AE-7038-487E-ADFE-CC5D00CC3EF4}" dt="2023-11-22T04:27:10.201" v="694" actId="20577"/>
          <ac:spMkLst>
            <pc:docMk/>
            <pc:sldMk cId="221339803" sldId="284"/>
            <ac:spMk id="3" creationId="{2340F461-FCF6-A34B-BDC7-5BB8E85C3D7A}"/>
          </ac:spMkLst>
        </pc:spChg>
      </pc:sldChg>
      <pc:sldChg chg="modSp new mod">
        <pc:chgData name="Edward Boydell" userId="821bff1e-6e6a-4473-bd49-bd8c2fa8a9a0" providerId="ADAL" clId="{C09A77AE-7038-487E-ADFE-CC5D00CC3EF4}" dt="2023-11-23T02:24:13.589" v="1330" actId="20577"/>
        <pc:sldMkLst>
          <pc:docMk/>
          <pc:sldMk cId="1212385139" sldId="285"/>
        </pc:sldMkLst>
        <pc:spChg chg="mod">
          <ac:chgData name="Edward Boydell" userId="821bff1e-6e6a-4473-bd49-bd8c2fa8a9a0" providerId="ADAL" clId="{C09A77AE-7038-487E-ADFE-CC5D00CC3EF4}" dt="2023-11-23T02:24:13.589" v="1330" actId="20577"/>
          <ac:spMkLst>
            <pc:docMk/>
            <pc:sldMk cId="1212385139" sldId="285"/>
            <ac:spMk id="2" creationId="{C3D3C36C-D664-F7E3-904C-CB276F2DBA95}"/>
          </ac:spMkLst>
        </pc:spChg>
        <pc:spChg chg="mod">
          <ac:chgData name="Edward Boydell" userId="821bff1e-6e6a-4473-bd49-bd8c2fa8a9a0" providerId="ADAL" clId="{C09A77AE-7038-487E-ADFE-CC5D00CC3EF4}" dt="2023-11-22T03:33:16.775" v="25" actId="20577"/>
          <ac:spMkLst>
            <pc:docMk/>
            <pc:sldMk cId="1212385139" sldId="285"/>
            <ac:spMk id="3" creationId="{588395AB-F255-FB0E-92A6-A6ADCB9582B0}"/>
          </ac:spMkLst>
        </pc:spChg>
      </pc:sldChg>
      <pc:sldChg chg="add">
        <pc:chgData name="Edward Boydell" userId="821bff1e-6e6a-4473-bd49-bd8c2fa8a9a0" providerId="ADAL" clId="{C09A77AE-7038-487E-ADFE-CC5D00CC3EF4}" dt="2023-11-22T03:55:09.005" v="466"/>
        <pc:sldMkLst>
          <pc:docMk/>
          <pc:sldMk cId="1246599303" sldId="286"/>
        </pc:sldMkLst>
      </pc:sldChg>
      <pc:sldChg chg="modSp new mod">
        <pc:chgData name="Edward Boydell" userId="821bff1e-6e6a-4473-bd49-bd8c2fa8a9a0" providerId="ADAL" clId="{C09A77AE-7038-487E-ADFE-CC5D00CC3EF4}" dt="2023-11-23T04:25:50.888" v="1507" actId="20577"/>
        <pc:sldMkLst>
          <pc:docMk/>
          <pc:sldMk cId="2846844496" sldId="287"/>
        </pc:sldMkLst>
        <pc:spChg chg="mod">
          <ac:chgData name="Edward Boydell" userId="821bff1e-6e6a-4473-bd49-bd8c2fa8a9a0" providerId="ADAL" clId="{C09A77AE-7038-487E-ADFE-CC5D00CC3EF4}" dt="2023-11-23T04:25:50.888" v="1507" actId="20577"/>
          <ac:spMkLst>
            <pc:docMk/>
            <pc:sldMk cId="2846844496" sldId="287"/>
            <ac:spMk id="2" creationId="{62B2679D-F357-DAE4-2413-FF12D82A6C19}"/>
          </ac:spMkLst>
        </pc:spChg>
        <pc:spChg chg="mod">
          <ac:chgData name="Edward Boydell" userId="821bff1e-6e6a-4473-bd49-bd8c2fa8a9a0" providerId="ADAL" clId="{C09A77AE-7038-487E-ADFE-CC5D00CC3EF4}" dt="2023-11-22T04:27:20.482" v="711" actId="20577"/>
          <ac:spMkLst>
            <pc:docMk/>
            <pc:sldMk cId="2846844496" sldId="287"/>
            <ac:spMk id="3" creationId="{7672792A-3702-62D7-6AA6-0E5DA67C63FA}"/>
          </ac:spMkLst>
        </pc:spChg>
      </pc:sldChg>
      <pc:sldChg chg="modSp new mod">
        <pc:chgData name="Edward Boydell" userId="821bff1e-6e6a-4473-bd49-bd8c2fa8a9a0" providerId="ADAL" clId="{C09A77AE-7038-487E-ADFE-CC5D00CC3EF4}" dt="2023-11-28T07:08:13.054" v="1588" actId="20577"/>
        <pc:sldMkLst>
          <pc:docMk/>
          <pc:sldMk cId="1093349827" sldId="288"/>
        </pc:sldMkLst>
        <pc:spChg chg="mod">
          <ac:chgData name="Edward Boydell" userId="821bff1e-6e6a-4473-bd49-bd8c2fa8a9a0" providerId="ADAL" clId="{C09A77AE-7038-487E-ADFE-CC5D00CC3EF4}" dt="2023-11-28T07:08:13.054" v="1588" actId="20577"/>
          <ac:spMkLst>
            <pc:docMk/>
            <pc:sldMk cId="1093349827" sldId="288"/>
            <ac:spMk id="2" creationId="{E3FB77A5-4F65-7FF7-DC23-DB94EE064457}"/>
          </ac:spMkLst>
        </pc:spChg>
        <pc:spChg chg="mod">
          <ac:chgData name="Edward Boydell" userId="821bff1e-6e6a-4473-bd49-bd8c2fa8a9a0" providerId="ADAL" clId="{C09A77AE-7038-487E-ADFE-CC5D00CC3EF4}" dt="2023-11-22T04:31:50.218" v="1317" actId="20577"/>
          <ac:spMkLst>
            <pc:docMk/>
            <pc:sldMk cId="1093349827" sldId="288"/>
            <ac:spMk id="3" creationId="{8105CA2D-27F4-5916-FC64-162E922DF28E}"/>
          </ac:spMkLst>
        </pc:spChg>
      </pc:sldChg>
      <pc:sldChg chg="modSp new mod ord">
        <pc:chgData name="Edward Boydell" userId="821bff1e-6e6a-4473-bd49-bd8c2fa8a9a0" providerId="ADAL" clId="{C09A77AE-7038-487E-ADFE-CC5D00CC3EF4}" dt="2023-11-23T03:42:54.413" v="1503" actId="20577"/>
        <pc:sldMkLst>
          <pc:docMk/>
          <pc:sldMk cId="3579226509" sldId="289"/>
        </pc:sldMkLst>
        <pc:spChg chg="mod">
          <ac:chgData name="Edward Boydell" userId="821bff1e-6e6a-4473-bd49-bd8c2fa8a9a0" providerId="ADAL" clId="{C09A77AE-7038-487E-ADFE-CC5D00CC3EF4}" dt="2023-11-23T03:42:54.413" v="1503" actId="20577"/>
          <ac:spMkLst>
            <pc:docMk/>
            <pc:sldMk cId="3579226509" sldId="289"/>
            <ac:spMk id="2" creationId="{3681924A-D0ED-38AC-C442-D961986FC98D}"/>
          </ac:spMkLst>
        </pc:spChg>
        <pc:spChg chg="mod">
          <ac:chgData name="Edward Boydell" userId="821bff1e-6e6a-4473-bd49-bd8c2fa8a9a0" providerId="ADAL" clId="{C09A77AE-7038-487E-ADFE-CC5D00CC3EF4}" dt="2023-11-23T02:24:59.144" v="1419" actId="20577"/>
          <ac:spMkLst>
            <pc:docMk/>
            <pc:sldMk cId="3579226509" sldId="289"/>
            <ac:spMk id="3" creationId="{3C5621CA-4EDA-1277-CC93-517DCB686C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8DCB2-17A7-4D1B-A83B-38F68226C142}" type="datetimeFigureOut">
              <a:rPr lang="en-AU" smtClean="0"/>
              <a:t>28/11/2023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1430E-49CC-49A2-A638-D3F0C6DC13BA}" type="slidenum">
              <a:rPr lang="en-AU" smtClean="0"/>
              <a:t>‹#›</a:t>
            </a:fld>
            <a:endParaRPr lang="en-AU"/>
          </a:p>
        </p:txBody>
      </p:sp>
    </p:spTree>
    <p:extLst>
      <p:ext uri="{BB962C8B-B14F-4D97-AF65-F5344CB8AC3E}">
        <p14:creationId xmlns:p14="http://schemas.microsoft.com/office/powerpoint/2010/main" val="73437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01430E-49CC-49A2-A638-D3F0C6DC13BA}" type="slidenum">
              <a:rPr lang="en-AU" smtClean="0"/>
              <a:t>1</a:t>
            </a:fld>
            <a:endParaRPr lang="en-AU"/>
          </a:p>
        </p:txBody>
      </p:sp>
    </p:spTree>
    <p:extLst>
      <p:ext uri="{BB962C8B-B14F-4D97-AF65-F5344CB8AC3E}">
        <p14:creationId xmlns:p14="http://schemas.microsoft.com/office/powerpoint/2010/main" val="108749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B3B3B"/>
                </a:solidFill>
                <a:effectLst/>
                <a:latin typeface="PT Sans" panose="020B0503020203020204" pitchFamily="34" charset="0"/>
              </a:rPr>
              <a:t>Our unique organisation covers more than 20 sectors. We are renowned for knowledge and innovation in such areas as fisheries science, public health surveillance, geoscience and conservation of plant genetic resources for food security</a:t>
            </a:r>
            <a:endParaRPr lang="en-AU" dirty="0"/>
          </a:p>
        </p:txBody>
      </p:sp>
      <p:sp>
        <p:nvSpPr>
          <p:cNvPr id="4" name="Slide Number Placeholder 3"/>
          <p:cNvSpPr>
            <a:spLocks noGrp="1"/>
          </p:cNvSpPr>
          <p:nvPr>
            <p:ph type="sldNum" sz="quarter" idx="5"/>
          </p:nvPr>
        </p:nvSpPr>
        <p:spPr/>
        <p:txBody>
          <a:bodyPr/>
          <a:lstStyle/>
          <a:p>
            <a:fld id="{7C01430E-49CC-49A2-A638-D3F0C6DC13BA}" type="slidenum">
              <a:rPr lang="en-AU" smtClean="0"/>
              <a:t>4</a:t>
            </a:fld>
            <a:endParaRPr lang="en-AU"/>
          </a:p>
        </p:txBody>
      </p:sp>
    </p:spTree>
    <p:extLst>
      <p:ext uri="{BB962C8B-B14F-4D97-AF65-F5344CB8AC3E}">
        <p14:creationId xmlns:p14="http://schemas.microsoft.com/office/powerpoint/2010/main" val="387704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shared values </a:t>
            </a:r>
            <a:r>
              <a:rPr lang="en-US" dirty="0" err="1"/>
              <a:t>emphasise</a:t>
            </a:r>
            <a:r>
              <a:rPr lang="en-US" dirty="0"/>
              <a:t> the connection between language and identity and highlight the rich linguistic diversity of Pacific people. </a:t>
            </a:r>
            <a:r>
              <a:rPr lang="en-US" i="1" dirty="0"/>
              <a:t>Aroha </a:t>
            </a:r>
            <a:r>
              <a:rPr lang="en-US" dirty="0"/>
              <a:t>and</a:t>
            </a:r>
            <a:r>
              <a:rPr lang="en-US" i="1" dirty="0"/>
              <a:t> </a:t>
            </a:r>
            <a:r>
              <a:rPr lang="en-US" i="1" dirty="0" err="1"/>
              <a:t>Kaitiakitanga</a:t>
            </a:r>
            <a:r>
              <a:rPr lang="en-US" i="1" dirty="0"/>
              <a:t> </a:t>
            </a:r>
            <a:r>
              <a:rPr lang="en-US" dirty="0"/>
              <a:t>share Polynesian origins, </a:t>
            </a:r>
            <a:r>
              <a:rPr lang="en-US" i="1" dirty="0"/>
              <a:t>Gida </a:t>
            </a:r>
            <a:r>
              <a:rPr lang="en-US" i="1" dirty="0" err="1"/>
              <a:t>Gaituvwa</a:t>
            </a:r>
            <a:r>
              <a:rPr lang="en-US" i="1" dirty="0"/>
              <a:t> </a:t>
            </a:r>
            <a:r>
              <a:rPr lang="en-US" dirty="0"/>
              <a:t>comes from Pentecost Island in Vanuatu and </a:t>
            </a:r>
            <a:r>
              <a:rPr lang="en-US" i="1" dirty="0"/>
              <a:t>Enginkelap </a:t>
            </a:r>
            <a:r>
              <a:rPr lang="en-US" dirty="0"/>
              <a:t>from Pohnpei State in the Federated States of Micronesia.</a:t>
            </a:r>
          </a:p>
        </p:txBody>
      </p:sp>
      <p:sp>
        <p:nvSpPr>
          <p:cNvPr id="4" name="Slide Number Placeholder 3"/>
          <p:cNvSpPr>
            <a:spLocks noGrp="1"/>
          </p:cNvSpPr>
          <p:nvPr>
            <p:ph type="sldNum" sz="quarter" idx="5"/>
          </p:nvPr>
        </p:nvSpPr>
        <p:spPr/>
        <p:txBody>
          <a:bodyPr/>
          <a:lstStyle/>
          <a:p>
            <a:fld id="{F0128B7F-45F3-4D5D-B177-6F63351B9853}" type="slidenum">
              <a:t>5</a:t>
            </a:fld>
            <a:endParaRPr lang="en-US"/>
          </a:p>
        </p:txBody>
      </p:sp>
    </p:spTree>
    <p:extLst>
      <p:ext uri="{BB962C8B-B14F-4D97-AF65-F5344CB8AC3E}">
        <p14:creationId xmlns:p14="http://schemas.microsoft.com/office/powerpoint/2010/main" val="50664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76DA5-349A-4EE5-ADB2-D962087D9D22}"/>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3" name="Footer Placeholder 2">
            <a:extLst>
              <a:ext uri="{FF2B5EF4-FFF2-40B4-BE49-F238E27FC236}">
                <a16:creationId xmlns:a16="http://schemas.microsoft.com/office/drawing/2014/main" id="{557B3472-A959-4F60-8F58-DC0E7696159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A189847C-A74E-4C7E-B70C-9C1083067541}"/>
              </a:ext>
            </a:extLst>
          </p:cNvPr>
          <p:cNvSpPr>
            <a:spLocks noGrp="1"/>
          </p:cNvSpPr>
          <p:nvPr>
            <p:ph type="sldNum" sz="quarter" idx="12"/>
          </p:nvPr>
        </p:nvSpPr>
        <p:spPr/>
        <p:txBody>
          <a:bodyPr/>
          <a:lstStyle/>
          <a:p>
            <a:fld id="{FA861154-064F-4AC5-84EA-549FDD985C1D}" type="slidenum">
              <a:rPr lang="fr-FR" smtClean="0"/>
              <a:t>‹#›</a:t>
            </a:fld>
            <a:endParaRPr lang="fr-FR"/>
          </a:p>
        </p:txBody>
      </p:sp>
    </p:spTree>
    <p:extLst>
      <p:ext uri="{BB962C8B-B14F-4D97-AF65-F5344CB8AC3E}">
        <p14:creationId xmlns:p14="http://schemas.microsoft.com/office/powerpoint/2010/main" val="33144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28/11/2023</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28/11/2023</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28/11/2023</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28/11/2023</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 id="2147483662" r:id="rId10"/>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rocurement@spc.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pc.int/about-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122-EE5A-ABF2-CB13-A8301986A845}"/>
              </a:ext>
            </a:extLst>
          </p:cNvPr>
          <p:cNvSpPr>
            <a:spLocks noGrp="1"/>
          </p:cNvSpPr>
          <p:nvPr>
            <p:ph type="ctrTitle"/>
          </p:nvPr>
        </p:nvSpPr>
        <p:spPr/>
        <p:txBody>
          <a:bodyPr>
            <a:noAutofit/>
          </a:bodyPr>
          <a:lstStyle/>
          <a:p>
            <a:r>
              <a:rPr lang="en-US" sz="3600" dirty="0"/>
              <a:t>Preferred Supplier Agreement </a:t>
            </a:r>
            <a:br>
              <a:rPr lang="en-US" sz="3600" dirty="0"/>
            </a:br>
            <a:r>
              <a:rPr lang="en-US" sz="2800" dirty="0"/>
              <a:t>- Monitoring, Evaluation and Learning</a:t>
            </a:r>
            <a:br>
              <a:rPr lang="en-US" sz="2800" dirty="0"/>
            </a:br>
            <a:r>
              <a:rPr lang="en-US" sz="2800" dirty="0"/>
              <a:t>- Design</a:t>
            </a:r>
            <a:br>
              <a:rPr lang="en-US" sz="2800" dirty="0"/>
            </a:br>
            <a:r>
              <a:rPr lang="en-US" sz="2800" dirty="0"/>
              <a:t>- Facilitation</a:t>
            </a:r>
            <a:br>
              <a:rPr lang="en-US" sz="2800" dirty="0"/>
            </a:br>
            <a:br>
              <a:rPr lang="en-US" sz="2800" dirty="0"/>
            </a:br>
            <a:r>
              <a:rPr lang="en-US" sz="2800" dirty="0"/>
              <a:t>RFP23-5665</a:t>
            </a:r>
            <a:endParaRPr lang="en-US" sz="3600" dirty="0"/>
          </a:p>
        </p:txBody>
      </p:sp>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a:xfrm>
            <a:off x="4998720" y="5126037"/>
            <a:ext cx="6736080" cy="1402582"/>
          </a:xfrm>
        </p:spPr>
        <p:txBody>
          <a:bodyPr>
            <a:normAutofit fontScale="85000" lnSpcReduction="20000"/>
          </a:bodyPr>
          <a:lstStyle/>
          <a:p>
            <a:r>
              <a:rPr lang="en-US" dirty="0"/>
              <a:t>Information Session 1 </a:t>
            </a:r>
          </a:p>
          <a:p>
            <a:r>
              <a:rPr lang="en-US" dirty="0"/>
              <a:t>23 November 2023</a:t>
            </a:r>
          </a:p>
          <a:p>
            <a:r>
              <a:rPr lang="en-US" dirty="0"/>
              <a:t>Information Session 2</a:t>
            </a:r>
          </a:p>
          <a:p>
            <a:r>
              <a:rPr lang="en-US" dirty="0"/>
              <a:t>28 November 2023</a:t>
            </a:r>
          </a:p>
        </p:txBody>
      </p:sp>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2679D-F357-DAE4-2413-FF12D82A6C19}"/>
              </a:ext>
            </a:extLst>
          </p:cNvPr>
          <p:cNvSpPr>
            <a:spLocks noGrp="1"/>
          </p:cNvSpPr>
          <p:nvPr>
            <p:ph idx="1"/>
          </p:nvPr>
        </p:nvSpPr>
        <p:spPr/>
        <p:txBody>
          <a:bodyPr/>
          <a:lstStyle/>
          <a:p>
            <a:r>
              <a:rPr lang="en-AU" dirty="0"/>
              <a:t>Deadline for clarifications : 29 November 2023</a:t>
            </a:r>
          </a:p>
          <a:p>
            <a:r>
              <a:rPr lang="en-AU" dirty="0"/>
              <a:t>Submit your technical and financial proposals in separate emails as per the instructions to bidders</a:t>
            </a:r>
          </a:p>
          <a:p>
            <a:pPr lvl="1"/>
            <a:r>
              <a:rPr lang="en-AU" dirty="0"/>
              <a:t>Ensure require forms and documents are submitted</a:t>
            </a:r>
          </a:p>
          <a:p>
            <a:pPr lvl="1"/>
            <a:r>
              <a:rPr lang="en-AU" dirty="0"/>
              <a:t>Indicate which work areas you are applying for</a:t>
            </a:r>
          </a:p>
          <a:p>
            <a:r>
              <a:rPr lang="en-AU" dirty="0"/>
              <a:t>Deadline for submissions 6 </a:t>
            </a:r>
            <a:r>
              <a:rPr lang="en-AU"/>
              <a:t>December 2023 </a:t>
            </a:r>
            <a:r>
              <a:rPr lang="en-AU" dirty="0"/>
              <a:t>at 8pm Noumea Time</a:t>
            </a:r>
          </a:p>
          <a:p>
            <a:endParaRPr lang="en-AU" dirty="0"/>
          </a:p>
          <a:p>
            <a:endParaRPr lang="en-AU" dirty="0"/>
          </a:p>
          <a:p>
            <a:endParaRPr lang="en-AU" dirty="0"/>
          </a:p>
        </p:txBody>
      </p:sp>
      <p:sp>
        <p:nvSpPr>
          <p:cNvPr id="3" name="Title 2">
            <a:extLst>
              <a:ext uri="{FF2B5EF4-FFF2-40B4-BE49-F238E27FC236}">
                <a16:creationId xmlns:a16="http://schemas.microsoft.com/office/drawing/2014/main" id="{7672792A-3702-62D7-6AA6-0E5DA67C63FA}"/>
              </a:ext>
            </a:extLst>
          </p:cNvPr>
          <p:cNvSpPr>
            <a:spLocks noGrp="1"/>
          </p:cNvSpPr>
          <p:nvPr>
            <p:ph type="title"/>
          </p:nvPr>
        </p:nvSpPr>
        <p:spPr/>
        <p:txBody>
          <a:bodyPr/>
          <a:lstStyle/>
          <a:p>
            <a:r>
              <a:rPr lang="en-AU" dirty="0"/>
              <a:t>Final reminders </a:t>
            </a:r>
          </a:p>
        </p:txBody>
      </p:sp>
    </p:spTree>
    <p:extLst>
      <p:ext uri="{BB962C8B-B14F-4D97-AF65-F5344CB8AC3E}">
        <p14:creationId xmlns:p14="http://schemas.microsoft.com/office/powerpoint/2010/main" val="284684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FB77A5-4F65-7FF7-DC23-DB94EE064457}"/>
              </a:ext>
            </a:extLst>
          </p:cNvPr>
          <p:cNvSpPr>
            <a:spLocks noGrp="1"/>
          </p:cNvSpPr>
          <p:nvPr>
            <p:ph idx="1"/>
          </p:nvPr>
        </p:nvSpPr>
        <p:spPr/>
        <p:txBody>
          <a:bodyPr/>
          <a:lstStyle/>
          <a:p>
            <a:endParaRPr lang="en-AU" dirty="0"/>
          </a:p>
          <a:p>
            <a:endParaRPr lang="en-AU" dirty="0"/>
          </a:p>
          <a:p>
            <a:endParaRPr lang="en-AU" dirty="0"/>
          </a:p>
        </p:txBody>
      </p:sp>
      <p:sp>
        <p:nvSpPr>
          <p:cNvPr id="3" name="Title 2">
            <a:extLst>
              <a:ext uri="{FF2B5EF4-FFF2-40B4-BE49-F238E27FC236}">
                <a16:creationId xmlns:a16="http://schemas.microsoft.com/office/drawing/2014/main" id="{8105CA2D-27F4-5916-FC64-162E922DF28E}"/>
              </a:ext>
            </a:extLst>
          </p:cNvPr>
          <p:cNvSpPr>
            <a:spLocks noGrp="1"/>
          </p:cNvSpPr>
          <p:nvPr>
            <p:ph type="title"/>
          </p:nvPr>
        </p:nvSpPr>
        <p:spPr/>
        <p:txBody>
          <a:bodyPr/>
          <a:lstStyle/>
          <a:p>
            <a:r>
              <a:rPr lang="en-AU" dirty="0"/>
              <a:t>Questions and Answers</a:t>
            </a:r>
          </a:p>
        </p:txBody>
      </p:sp>
    </p:spTree>
    <p:extLst>
      <p:ext uri="{BB962C8B-B14F-4D97-AF65-F5344CB8AC3E}">
        <p14:creationId xmlns:p14="http://schemas.microsoft.com/office/powerpoint/2010/main" val="109334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41A2-B232-E88E-60FF-2A017EE70308}"/>
              </a:ext>
            </a:extLst>
          </p:cNvPr>
          <p:cNvSpPr>
            <a:spLocks noGrp="1"/>
          </p:cNvSpPr>
          <p:nvPr>
            <p:ph idx="1"/>
          </p:nvPr>
        </p:nvSpPr>
        <p:spPr/>
        <p:txBody>
          <a:bodyPr/>
          <a:lstStyle/>
          <a:p>
            <a:r>
              <a:rPr lang="en-US" dirty="0"/>
              <a:t>Overview of the need and scope of work </a:t>
            </a:r>
          </a:p>
          <a:p>
            <a:r>
              <a:rPr lang="en-US" dirty="0"/>
              <a:t>Overview of the bid submission process</a:t>
            </a:r>
          </a:p>
          <a:p>
            <a:r>
              <a:rPr lang="en-US" dirty="0"/>
              <a:t>Considerations for Pacific capacity and suppliers</a:t>
            </a:r>
          </a:p>
          <a:p>
            <a:r>
              <a:rPr lang="en-US" dirty="0"/>
              <a:t>Questions and answers</a:t>
            </a:r>
          </a:p>
        </p:txBody>
      </p:sp>
      <p:sp>
        <p:nvSpPr>
          <p:cNvPr id="3" name="Title 2">
            <a:extLst>
              <a:ext uri="{FF2B5EF4-FFF2-40B4-BE49-F238E27FC236}">
                <a16:creationId xmlns:a16="http://schemas.microsoft.com/office/drawing/2014/main" id="{477A1F0F-4F99-16AF-7DCD-B66E9FCEC0CA}"/>
              </a:ext>
            </a:extLst>
          </p:cNvPr>
          <p:cNvSpPr>
            <a:spLocks noGrp="1"/>
          </p:cNvSpPr>
          <p:nvPr>
            <p:ph type="title"/>
          </p:nvPr>
        </p:nvSpPr>
        <p:spPr/>
        <p:txBody>
          <a:bodyPr/>
          <a:lstStyle/>
          <a:p>
            <a:r>
              <a:rPr lang="en-US" dirty="0"/>
              <a:t>Outline of session </a:t>
            </a:r>
          </a:p>
        </p:txBody>
      </p:sp>
    </p:spTree>
    <p:extLst>
      <p:ext uri="{BB962C8B-B14F-4D97-AF65-F5344CB8AC3E}">
        <p14:creationId xmlns:p14="http://schemas.microsoft.com/office/powerpoint/2010/main" val="350171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3C36C-D664-F7E3-904C-CB276F2DBA95}"/>
              </a:ext>
            </a:extLst>
          </p:cNvPr>
          <p:cNvSpPr>
            <a:spLocks noGrp="1"/>
          </p:cNvSpPr>
          <p:nvPr>
            <p:ph idx="1"/>
          </p:nvPr>
        </p:nvSpPr>
        <p:spPr>
          <a:xfrm>
            <a:off x="1025624" y="1693580"/>
            <a:ext cx="6612849" cy="4351338"/>
          </a:xfrm>
        </p:spPr>
        <p:txBody>
          <a:bodyPr/>
          <a:lstStyle/>
          <a:p>
            <a:r>
              <a:rPr lang="en-AU" dirty="0"/>
              <a:t>Session is being recorded</a:t>
            </a:r>
          </a:p>
          <a:p>
            <a:r>
              <a:rPr lang="en-AU" dirty="0"/>
              <a:t>Questions can be put in the chat, or you can raise your hand</a:t>
            </a:r>
          </a:p>
          <a:p>
            <a:r>
              <a:rPr lang="en-AU" dirty="0"/>
              <a:t>There will be a second information session on 28 November at 13.30 Noumea time, this will be a repeat.</a:t>
            </a:r>
          </a:p>
          <a:p>
            <a:r>
              <a:rPr lang="en-AU" dirty="0"/>
              <a:t>Questions for clarification can also be sent to </a:t>
            </a:r>
            <a:r>
              <a:rPr lang="en-AU" dirty="0">
                <a:hlinkClick r:id="rId2"/>
              </a:rPr>
              <a:t>procurement@spc.int</a:t>
            </a:r>
            <a:r>
              <a:rPr lang="en-AU" dirty="0"/>
              <a:t> by 29 November.</a:t>
            </a:r>
          </a:p>
        </p:txBody>
      </p:sp>
      <p:sp>
        <p:nvSpPr>
          <p:cNvPr id="3" name="Title 2">
            <a:extLst>
              <a:ext uri="{FF2B5EF4-FFF2-40B4-BE49-F238E27FC236}">
                <a16:creationId xmlns:a16="http://schemas.microsoft.com/office/drawing/2014/main" id="{588395AB-F255-FB0E-92A6-A6ADCB9582B0}"/>
              </a:ext>
            </a:extLst>
          </p:cNvPr>
          <p:cNvSpPr>
            <a:spLocks noGrp="1"/>
          </p:cNvSpPr>
          <p:nvPr>
            <p:ph type="title"/>
          </p:nvPr>
        </p:nvSpPr>
        <p:spPr/>
        <p:txBody>
          <a:bodyPr/>
          <a:lstStyle/>
          <a:p>
            <a:r>
              <a:rPr lang="en-AU" dirty="0"/>
              <a:t>Engaging in the session</a:t>
            </a:r>
          </a:p>
        </p:txBody>
      </p:sp>
    </p:spTree>
    <p:extLst>
      <p:ext uri="{BB962C8B-B14F-4D97-AF65-F5344CB8AC3E}">
        <p14:creationId xmlns:p14="http://schemas.microsoft.com/office/powerpoint/2010/main" val="121238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57E12-7F5B-5DBE-DD1D-7DD286646E67}"/>
              </a:ext>
            </a:extLst>
          </p:cNvPr>
          <p:cNvSpPr>
            <a:spLocks noGrp="1"/>
          </p:cNvSpPr>
          <p:nvPr>
            <p:ph idx="1"/>
          </p:nvPr>
        </p:nvSpPr>
        <p:spPr>
          <a:xfrm>
            <a:off x="1025624" y="1693580"/>
            <a:ext cx="5335419" cy="4351338"/>
          </a:xfrm>
        </p:spPr>
        <p:txBody>
          <a:bodyPr/>
          <a:lstStyle/>
          <a:p>
            <a:pPr marL="0" indent="0">
              <a:buNone/>
            </a:pPr>
            <a:r>
              <a:rPr lang="en-AU" dirty="0"/>
              <a:t>SPC is the principal scientific and technical organisation in the Pacific region, proudly supporting development since 1947. We are an international development organisation owned and governed by our 27 country and territory members.</a:t>
            </a:r>
          </a:p>
          <a:p>
            <a:pPr marL="0" indent="0">
              <a:buNone/>
            </a:pPr>
            <a:endParaRPr lang="en-AU" dirty="0"/>
          </a:p>
          <a:p>
            <a:pPr marL="0" indent="0">
              <a:buNone/>
            </a:pPr>
            <a:endParaRPr lang="en-AU" dirty="0"/>
          </a:p>
        </p:txBody>
      </p:sp>
      <p:sp>
        <p:nvSpPr>
          <p:cNvPr id="3" name="Title 2">
            <a:extLst>
              <a:ext uri="{FF2B5EF4-FFF2-40B4-BE49-F238E27FC236}">
                <a16:creationId xmlns:a16="http://schemas.microsoft.com/office/drawing/2014/main" id="{B16F107D-0698-DB1A-E959-6AD442BC7952}"/>
              </a:ext>
            </a:extLst>
          </p:cNvPr>
          <p:cNvSpPr>
            <a:spLocks noGrp="1"/>
          </p:cNvSpPr>
          <p:nvPr>
            <p:ph type="title"/>
          </p:nvPr>
        </p:nvSpPr>
        <p:spPr/>
        <p:txBody>
          <a:bodyPr/>
          <a:lstStyle/>
          <a:p>
            <a:r>
              <a:rPr lang="en-AU" dirty="0"/>
              <a:t>About SPC</a:t>
            </a:r>
          </a:p>
        </p:txBody>
      </p:sp>
      <p:sp>
        <p:nvSpPr>
          <p:cNvPr id="5" name="TextBox 4">
            <a:extLst>
              <a:ext uri="{FF2B5EF4-FFF2-40B4-BE49-F238E27FC236}">
                <a16:creationId xmlns:a16="http://schemas.microsoft.com/office/drawing/2014/main" id="{78FEBB38-2CCE-818D-9D97-EE9B1BC6631C}"/>
              </a:ext>
            </a:extLst>
          </p:cNvPr>
          <p:cNvSpPr txBox="1"/>
          <p:nvPr/>
        </p:nvSpPr>
        <p:spPr>
          <a:xfrm>
            <a:off x="7344700" y="6036898"/>
            <a:ext cx="3205681" cy="369332"/>
          </a:xfrm>
          <a:prstGeom prst="rect">
            <a:avLst/>
          </a:prstGeom>
          <a:noFill/>
        </p:spPr>
        <p:txBody>
          <a:bodyPr wrap="square">
            <a:spAutoFit/>
          </a:bodyPr>
          <a:lstStyle/>
          <a:p>
            <a:r>
              <a:rPr lang="en-AU" dirty="0">
                <a:hlinkClick r:id="rId3"/>
              </a:rPr>
              <a:t>https://www.spc.int/about-us</a:t>
            </a:r>
            <a:r>
              <a:rPr lang="en-AU" dirty="0"/>
              <a:t> </a:t>
            </a:r>
          </a:p>
        </p:txBody>
      </p:sp>
      <p:pic>
        <p:nvPicPr>
          <p:cNvPr id="7" name="Picture 6">
            <a:extLst>
              <a:ext uri="{FF2B5EF4-FFF2-40B4-BE49-F238E27FC236}">
                <a16:creationId xmlns:a16="http://schemas.microsoft.com/office/drawing/2014/main" id="{37BF1B8C-00B8-5B89-AF94-52FAE4712D19}"/>
              </a:ext>
            </a:extLst>
          </p:cNvPr>
          <p:cNvPicPr>
            <a:picLocks noChangeAspect="1"/>
          </p:cNvPicPr>
          <p:nvPr/>
        </p:nvPicPr>
        <p:blipFill>
          <a:blip r:embed="rId4"/>
          <a:stretch>
            <a:fillRect/>
          </a:stretch>
        </p:blipFill>
        <p:spPr>
          <a:xfrm>
            <a:off x="7519063" y="1625599"/>
            <a:ext cx="3322048" cy="2345845"/>
          </a:xfrm>
          <a:prstGeom prst="rect">
            <a:avLst/>
          </a:prstGeom>
        </p:spPr>
      </p:pic>
      <p:pic>
        <p:nvPicPr>
          <p:cNvPr id="9" name="Picture 8">
            <a:extLst>
              <a:ext uri="{FF2B5EF4-FFF2-40B4-BE49-F238E27FC236}">
                <a16:creationId xmlns:a16="http://schemas.microsoft.com/office/drawing/2014/main" id="{33ED9E8B-4F68-9B3B-FCBD-879CC56546ED}"/>
              </a:ext>
            </a:extLst>
          </p:cNvPr>
          <p:cNvPicPr>
            <a:picLocks noChangeAspect="1"/>
          </p:cNvPicPr>
          <p:nvPr/>
        </p:nvPicPr>
        <p:blipFill>
          <a:blip r:embed="rId5"/>
          <a:stretch>
            <a:fillRect/>
          </a:stretch>
        </p:blipFill>
        <p:spPr>
          <a:xfrm>
            <a:off x="9328727" y="2396645"/>
            <a:ext cx="2443309" cy="3497372"/>
          </a:xfrm>
          <a:prstGeom prst="rect">
            <a:avLst/>
          </a:prstGeom>
        </p:spPr>
      </p:pic>
    </p:spTree>
    <p:extLst>
      <p:ext uri="{BB962C8B-B14F-4D97-AF65-F5344CB8AC3E}">
        <p14:creationId xmlns:p14="http://schemas.microsoft.com/office/powerpoint/2010/main" val="274417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725E6-798F-415D-9527-B9E82B9B062A}"/>
              </a:ext>
            </a:extLst>
          </p:cNvPr>
          <p:cNvSpPr txBox="1"/>
          <p:nvPr/>
        </p:nvSpPr>
        <p:spPr>
          <a:xfrm>
            <a:off x="517524" y="3505200"/>
            <a:ext cx="11334750" cy="3676650"/>
          </a:xfrm>
          <a:prstGeom prst="rect">
            <a:avLst/>
          </a:prstGeom>
          <a:noFill/>
        </p:spPr>
        <p:txBody>
          <a:bodyPr wrap="square" lIns="91440" tIns="45720" rIns="91440" bIns="45720" numCol="4" spcCol="180000" rtlCol="0" anchor="t">
            <a:spAutoFit/>
          </a:bodyPr>
          <a:lstStyle/>
          <a:p>
            <a:pPr algn="l"/>
            <a:r>
              <a:rPr lang="en-US" sz="1800" b="1" i="0" u="none" strike="noStrike" baseline="0" dirty="0">
                <a:solidFill>
                  <a:srgbClr val="00B5CE"/>
                </a:solidFill>
                <a:latin typeface="Calibri-Bold"/>
              </a:rPr>
              <a:t>Enginkelap | Generosity</a:t>
            </a:r>
          </a:p>
          <a:p>
            <a:pPr algn="l"/>
            <a:r>
              <a:rPr lang="en-US" sz="1600" b="0" i="1" u="none" strike="noStrike" baseline="0" dirty="0">
                <a:solidFill>
                  <a:srgbClr val="000000"/>
                </a:solidFill>
                <a:latin typeface="Calibri-Italic"/>
              </a:rPr>
              <a:t>We provide for each other.</a:t>
            </a:r>
          </a:p>
          <a:p>
            <a:pPr algn="l"/>
            <a:r>
              <a:rPr lang="en-US" sz="1600" b="0" i="1" u="none" strike="noStrike" baseline="0" dirty="0">
                <a:solidFill>
                  <a:srgbClr val="000000"/>
                </a:solidFill>
                <a:latin typeface="Calibri-Italic"/>
              </a:rPr>
              <a:t>We work together towards</a:t>
            </a:r>
          </a:p>
          <a:p>
            <a:pPr algn="l"/>
            <a:r>
              <a:rPr lang="en-US" sz="1600" b="0" i="1" u="none" strike="noStrike" baseline="0" dirty="0">
                <a:solidFill>
                  <a:srgbClr val="000000"/>
                </a:solidFill>
                <a:latin typeface="Calibri-Italic"/>
              </a:rPr>
              <a:t>our shared mission valuing</a:t>
            </a:r>
          </a:p>
          <a:p>
            <a:pPr algn="l"/>
            <a:r>
              <a:rPr lang="en-US" sz="1600" b="0" i="1" u="none" strike="noStrike" baseline="0" dirty="0">
                <a:solidFill>
                  <a:srgbClr val="000000"/>
                </a:solidFill>
                <a:latin typeface="Calibri-Italic"/>
              </a:rPr>
              <a:t>all contributions.</a:t>
            </a: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r>
              <a:rPr lang="en-US" sz="1800" b="1" i="0" u="none" strike="noStrike" baseline="0" dirty="0" err="1">
                <a:solidFill>
                  <a:srgbClr val="00B5CE"/>
                </a:solidFill>
                <a:latin typeface="Calibri-Bold"/>
              </a:rPr>
              <a:t>Kaitiakitanga</a:t>
            </a:r>
            <a:r>
              <a:rPr lang="en-US" sz="1800" b="1" i="0" u="none" strike="noStrike" baseline="0" dirty="0">
                <a:solidFill>
                  <a:srgbClr val="00B5CE"/>
                </a:solidFill>
                <a:latin typeface="Calibri-Bold"/>
              </a:rPr>
              <a:t> | Stewardship</a:t>
            </a:r>
          </a:p>
          <a:p>
            <a:pPr algn="l"/>
            <a:r>
              <a:rPr lang="en-US" sz="1600" b="0" i="1" u="none" strike="noStrike" baseline="0" dirty="0">
                <a:solidFill>
                  <a:srgbClr val="000000"/>
                </a:solidFill>
                <a:latin typeface="Calibri-Italic"/>
              </a:rPr>
              <a:t>We are the stewards of our</a:t>
            </a:r>
          </a:p>
          <a:p>
            <a:pPr algn="l"/>
            <a:r>
              <a:rPr lang="en-US" sz="1600" b="0" i="1" u="none" strike="noStrike" baseline="0" dirty="0">
                <a:solidFill>
                  <a:srgbClr val="000000"/>
                </a:solidFill>
                <a:latin typeface="Calibri-Italic"/>
              </a:rPr>
              <a:t>Blue Pacific. Our history,</a:t>
            </a:r>
          </a:p>
          <a:p>
            <a:pPr algn="l"/>
            <a:r>
              <a:rPr lang="en-US" sz="1600" b="0" i="1" u="none" strike="noStrike" baseline="0" dirty="0">
                <a:solidFill>
                  <a:srgbClr val="000000"/>
                </a:solidFill>
                <a:latin typeface="Calibri-Italic"/>
              </a:rPr>
              <a:t>knowledge and science</a:t>
            </a:r>
          </a:p>
          <a:p>
            <a:pPr algn="l"/>
            <a:r>
              <a:rPr lang="en-US" sz="1600" b="0" i="1" u="none" strike="noStrike" baseline="0" dirty="0">
                <a:solidFill>
                  <a:srgbClr val="000000"/>
                </a:solidFill>
                <a:latin typeface="Calibri-Italic"/>
              </a:rPr>
              <a:t>hold the solutions for</a:t>
            </a:r>
          </a:p>
          <a:p>
            <a:pPr algn="l"/>
            <a:r>
              <a:rPr lang="en-US" sz="1600" b="0" i="1" u="none" strike="noStrike" baseline="0" dirty="0">
                <a:solidFill>
                  <a:srgbClr val="000000"/>
                </a:solidFill>
                <a:latin typeface="Calibri-Italic"/>
              </a:rPr>
              <a:t>contemporary challenges.</a:t>
            </a: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r>
              <a:rPr lang="en-US" sz="1800" b="1" i="0" u="none" strike="noStrike" baseline="0" dirty="0">
                <a:solidFill>
                  <a:srgbClr val="00B5CE"/>
                </a:solidFill>
                <a:latin typeface="Calibri-Bold"/>
              </a:rPr>
              <a:t>Gida </a:t>
            </a:r>
            <a:r>
              <a:rPr lang="en-US" sz="1800" b="1" i="0" u="none" strike="noStrike" baseline="0" dirty="0" err="1">
                <a:solidFill>
                  <a:srgbClr val="00B5CE"/>
                </a:solidFill>
                <a:latin typeface="Calibri-Bold"/>
              </a:rPr>
              <a:t>Gaituvwa</a:t>
            </a:r>
            <a:r>
              <a:rPr lang="en-US" sz="1800" b="1" i="0" u="none" strike="noStrike" baseline="0" dirty="0">
                <a:solidFill>
                  <a:srgbClr val="00B5CE"/>
                </a:solidFill>
                <a:latin typeface="Calibri-Bold"/>
              </a:rPr>
              <a:t> | Unity</a:t>
            </a:r>
          </a:p>
          <a:p>
            <a:pPr algn="l"/>
            <a:r>
              <a:rPr lang="en-US" sz="1600" b="0" i="1" u="none" strike="noStrike" baseline="0" dirty="0">
                <a:solidFill>
                  <a:srgbClr val="000000"/>
                </a:solidFill>
                <a:latin typeface="Calibri-Italic"/>
              </a:rPr>
              <a:t>We progress together.</a:t>
            </a:r>
          </a:p>
          <a:p>
            <a:pPr algn="l"/>
            <a:r>
              <a:rPr lang="en-US" sz="1600" b="0" i="1" u="none" strike="noStrike" baseline="0" dirty="0">
                <a:solidFill>
                  <a:srgbClr val="000000"/>
                </a:solidFill>
                <a:latin typeface="Calibri-Italic"/>
              </a:rPr>
              <a:t>Leaving no one behind, we</a:t>
            </a:r>
          </a:p>
          <a:p>
            <a:pPr algn="l"/>
            <a:r>
              <a:rPr lang="en-US" sz="1600" b="0" i="1" u="none" strike="noStrike" baseline="0" dirty="0">
                <a:solidFill>
                  <a:srgbClr val="000000"/>
                </a:solidFill>
                <a:latin typeface="Calibri-Italic"/>
              </a:rPr>
              <a:t>harness the richness of our</a:t>
            </a:r>
          </a:p>
          <a:p>
            <a:pPr algn="l"/>
            <a:r>
              <a:rPr lang="en-US" sz="1600" b="0" i="1" u="none" strike="noStrike" baseline="0" dirty="0">
                <a:solidFill>
                  <a:srgbClr val="000000"/>
                </a:solidFill>
                <a:latin typeface="Calibri-Italic"/>
              </a:rPr>
              <a:t>history and culture across</a:t>
            </a:r>
          </a:p>
          <a:p>
            <a:pPr algn="l"/>
            <a:r>
              <a:rPr lang="en-US" sz="1600" b="0" i="1" u="none" strike="noStrike" baseline="0" dirty="0">
                <a:solidFill>
                  <a:srgbClr val="000000"/>
                </a:solidFill>
                <a:latin typeface="Calibri-Italic"/>
              </a:rPr>
              <a:t>generations.</a:t>
            </a: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pPr algn="l"/>
            <a:endParaRPr lang="en-US" b="1" dirty="0">
              <a:solidFill>
                <a:srgbClr val="00B5CE"/>
              </a:solidFill>
              <a:latin typeface="Calibri-Bold"/>
            </a:endParaRPr>
          </a:p>
          <a:p>
            <a:pPr algn="l"/>
            <a:endParaRPr lang="en-US" sz="1800" b="1" i="0" u="none" strike="noStrike" baseline="0" dirty="0">
              <a:solidFill>
                <a:srgbClr val="00B5CE"/>
              </a:solidFill>
              <a:latin typeface="Calibri-Bold"/>
            </a:endParaRPr>
          </a:p>
          <a:p>
            <a:r>
              <a:rPr lang="en-US" b="1" dirty="0">
                <a:solidFill>
                  <a:srgbClr val="00B5CE"/>
                </a:solidFill>
                <a:latin typeface="Calibri-Bold"/>
                <a:ea typeface="+mn-lt"/>
                <a:cs typeface="+mn-lt"/>
              </a:rPr>
              <a:t>Aroha </a:t>
            </a:r>
            <a:r>
              <a:rPr lang="en-US" sz="1800" b="1" i="0" u="none" strike="noStrike" baseline="0" dirty="0">
                <a:solidFill>
                  <a:srgbClr val="00B5CE"/>
                </a:solidFill>
                <a:latin typeface="Calibri-Bold"/>
                <a:ea typeface="+mn-lt"/>
                <a:cs typeface="+mn-lt"/>
              </a:rPr>
              <a:t>| </a:t>
            </a:r>
            <a:r>
              <a:rPr lang="en-US" b="1" dirty="0">
                <a:solidFill>
                  <a:srgbClr val="00B5CE"/>
                </a:solidFill>
                <a:latin typeface="Calibri-Bold"/>
                <a:ea typeface="+mn-lt"/>
                <a:cs typeface="+mn-lt"/>
              </a:rPr>
              <a:t>Care</a:t>
            </a:r>
            <a:endParaRPr lang="en-US" dirty="0"/>
          </a:p>
          <a:p>
            <a:r>
              <a:rPr lang="en-US" sz="1600" b="0" i="1" u="none" strike="noStrike" baseline="0" dirty="0">
                <a:solidFill>
                  <a:srgbClr val="000000"/>
                </a:solidFill>
                <a:latin typeface="Calibri-Italic"/>
                <a:ea typeface="+mn-lt"/>
                <a:cs typeface="+mn-lt"/>
              </a:rPr>
              <a:t>We </a:t>
            </a:r>
            <a:r>
              <a:rPr lang="en-US" sz="1600" i="1" dirty="0">
                <a:solidFill>
                  <a:srgbClr val="000000"/>
                </a:solidFill>
                <a:latin typeface="Calibri-Italic"/>
                <a:ea typeface="+mn-lt"/>
                <a:cs typeface="+mn-lt"/>
              </a:rPr>
              <a:t>care for each other</a:t>
            </a:r>
            <a:r>
              <a:rPr lang="en-US" sz="1600" b="0" i="1" u="none" strike="noStrike" baseline="0" dirty="0">
                <a:solidFill>
                  <a:srgbClr val="000000"/>
                </a:solidFill>
                <a:latin typeface="Calibri-Italic"/>
                <a:ea typeface="+mn-lt"/>
                <a:cs typeface="+mn-lt"/>
              </a:rPr>
              <a:t>.</a:t>
            </a:r>
            <a:endParaRPr lang="en-US" sz="1600" dirty="0">
              <a:latin typeface="Calibri-Italic"/>
            </a:endParaRPr>
          </a:p>
          <a:p>
            <a:r>
              <a:rPr lang="en-US" sz="1600" i="1" dirty="0">
                <a:solidFill>
                  <a:srgbClr val="000000"/>
                </a:solidFill>
                <a:latin typeface="Calibri-Italic"/>
                <a:ea typeface="+mn-lt"/>
                <a:cs typeface="+mn-lt"/>
              </a:rPr>
              <a:t>The well-being </a:t>
            </a:r>
            <a:r>
              <a:rPr lang="en-US" sz="1600" b="0" i="1" u="none" strike="noStrike" baseline="0" dirty="0">
                <a:solidFill>
                  <a:srgbClr val="000000"/>
                </a:solidFill>
                <a:latin typeface="Calibri-Italic"/>
                <a:ea typeface="+mn-lt"/>
                <a:cs typeface="+mn-lt"/>
              </a:rPr>
              <a:t>of</a:t>
            </a:r>
            <a:r>
              <a:rPr lang="en-US" sz="1600" i="1" dirty="0">
                <a:solidFill>
                  <a:srgbClr val="000000"/>
                </a:solidFill>
                <a:latin typeface="Calibri-Italic"/>
                <a:ea typeface="+mn-lt"/>
                <a:cs typeface="+mn-lt"/>
              </a:rPr>
              <a:t> </a:t>
            </a:r>
            <a:r>
              <a:rPr lang="en-US" sz="1600" b="0" i="1" u="none" strike="noStrike" baseline="0" dirty="0">
                <a:solidFill>
                  <a:srgbClr val="000000"/>
                </a:solidFill>
                <a:latin typeface="Calibri-Italic"/>
                <a:ea typeface="+mn-lt"/>
                <a:cs typeface="+mn-lt"/>
              </a:rPr>
              <a:t>our</a:t>
            </a:r>
            <a:endParaRPr lang="en-US" sz="1600" dirty="0">
              <a:latin typeface="Calibri-Italic"/>
            </a:endParaRPr>
          </a:p>
          <a:p>
            <a:r>
              <a:rPr lang="en-US" sz="1600" i="1" dirty="0">
                <a:solidFill>
                  <a:srgbClr val="000000"/>
                </a:solidFill>
                <a:latin typeface="Calibri-Italic"/>
                <a:ea typeface="+mn-lt"/>
                <a:cs typeface="+mn-lt"/>
              </a:rPr>
              <a:t>people </a:t>
            </a:r>
            <a:r>
              <a:rPr lang="en-US" sz="1600" b="0" i="1" u="none" strike="noStrike" baseline="0" dirty="0">
                <a:solidFill>
                  <a:srgbClr val="000000"/>
                </a:solidFill>
                <a:latin typeface="Calibri-Italic"/>
                <a:ea typeface="+mn-lt"/>
                <a:cs typeface="+mn-lt"/>
              </a:rPr>
              <a:t>and </a:t>
            </a:r>
            <a:r>
              <a:rPr lang="en-US" sz="1600" i="1" dirty="0">
                <a:solidFill>
                  <a:srgbClr val="000000"/>
                </a:solidFill>
                <a:latin typeface="Calibri-Italic"/>
                <a:ea typeface="+mn-lt"/>
                <a:cs typeface="+mn-lt"/>
              </a:rPr>
              <a:t>places are at</a:t>
            </a:r>
            <a:endParaRPr lang="en-US" dirty="0"/>
          </a:p>
          <a:p>
            <a:r>
              <a:rPr lang="en-US" sz="1600" i="1" dirty="0">
                <a:solidFill>
                  <a:srgbClr val="000000"/>
                </a:solidFill>
                <a:latin typeface="Calibri-Italic"/>
                <a:ea typeface="+mn-lt"/>
                <a:cs typeface="+mn-lt"/>
              </a:rPr>
              <a:t>the </a:t>
            </a:r>
            <a:r>
              <a:rPr lang="en-US" sz="1600" i="1" dirty="0" err="1">
                <a:solidFill>
                  <a:srgbClr val="000000"/>
                </a:solidFill>
                <a:latin typeface="Calibri-Italic"/>
                <a:ea typeface="+mn-lt"/>
                <a:cs typeface="+mn-lt"/>
              </a:rPr>
              <a:t>centre</a:t>
            </a:r>
            <a:r>
              <a:rPr lang="en-US" sz="1600" i="1" dirty="0">
                <a:solidFill>
                  <a:srgbClr val="000000"/>
                </a:solidFill>
                <a:latin typeface="Calibri-Italic"/>
                <a:ea typeface="+mn-lt"/>
                <a:cs typeface="+mn-lt"/>
              </a:rPr>
              <a:t> of our efforts</a:t>
            </a:r>
            <a:r>
              <a:rPr lang="en-US" sz="1600" b="0" i="1" u="none" strike="noStrike" baseline="0" dirty="0">
                <a:solidFill>
                  <a:srgbClr val="000000"/>
                </a:solidFill>
                <a:latin typeface="Calibri-Italic"/>
                <a:ea typeface="+mn-lt"/>
                <a:cs typeface="+mn-lt"/>
              </a:rPr>
              <a:t>.</a:t>
            </a:r>
            <a:endParaRPr lang="en-US" sz="1600" dirty="0">
              <a:latin typeface="Calibri-Italic"/>
            </a:endParaRPr>
          </a:p>
        </p:txBody>
      </p:sp>
      <p:sp>
        <p:nvSpPr>
          <p:cNvPr id="3" name="TextBox 2">
            <a:extLst>
              <a:ext uri="{FF2B5EF4-FFF2-40B4-BE49-F238E27FC236}">
                <a16:creationId xmlns:a16="http://schemas.microsoft.com/office/drawing/2014/main" id="{A08E7C15-8B2F-4063-84B8-1C4F499261CE}"/>
              </a:ext>
            </a:extLst>
          </p:cNvPr>
          <p:cNvSpPr txBox="1"/>
          <p:nvPr/>
        </p:nvSpPr>
        <p:spPr>
          <a:xfrm>
            <a:off x="517524" y="762000"/>
            <a:ext cx="10556876" cy="1538883"/>
          </a:xfrm>
          <a:prstGeom prst="rect">
            <a:avLst/>
          </a:prstGeom>
          <a:noFill/>
        </p:spPr>
        <p:txBody>
          <a:bodyPr wrap="square" lIns="91440" tIns="45720" rIns="91440" bIns="45720" rtlCol="0" anchor="t">
            <a:spAutoFit/>
          </a:bodyPr>
          <a:lstStyle/>
          <a:p>
            <a:pPr algn="l"/>
            <a:r>
              <a:rPr lang="en-US" sz="4400" i="0" u="none" strike="noStrike" baseline="0" dirty="0">
                <a:solidFill>
                  <a:srgbClr val="00B5CE"/>
                </a:solidFill>
                <a:latin typeface="Myriad Pro Light" panose="020B0403030403020204" pitchFamily="34" charset="0"/>
              </a:rPr>
              <a:t>VALUES</a:t>
            </a:r>
          </a:p>
          <a:p>
            <a:pPr algn="l"/>
            <a:r>
              <a:rPr lang="en-US" sz="1600" b="0" i="0" u="none" strike="noStrike" baseline="0" dirty="0">
                <a:solidFill>
                  <a:srgbClr val="000000"/>
                </a:solidFill>
                <a:latin typeface="Calibri"/>
                <a:cs typeface="Calibri"/>
              </a:rPr>
              <a:t>Our Pacific </a:t>
            </a:r>
            <a:r>
              <a:rPr lang="en-US" sz="1600" dirty="0">
                <a:solidFill>
                  <a:srgbClr val="000000"/>
                </a:solidFill>
                <a:latin typeface="Calibri"/>
                <a:cs typeface="Calibri"/>
              </a:rPr>
              <a:t>values</a:t>
            </a:r>
            <a:r>
              <a:rPr lang="en-US" sz="1600" b="0" i="0" u="none" strike="noStrike" baseline="0" dirty="0">
                <a:solidFill>
                  <a:srgbClr val="000000"/>
                </a:solidFill>
                <a:latin typeface="Calibri"/>
                <a:cs typeface="Calibri"/>
              </a:rPr>
              <a:t> guide us - respect, solidarity and mutuality - in navigating towards our collective well-being and prosperity. Voyaging together as we serve our Blue Pacific, we embrace:</a:t>
            </a:r>
          </a:p>
          <a:p>
            <a:endParaRPr lang="en-US" dirty="0"/>
          </a:p>
        </p:txBody>
      </p:sp>
      <p:sp>
        <p:nvSpPr>
          <p:cNvPr id="4" name="TextBox 3">
            <a:extLst>
              <a:ext uri="{FF2B5EF4-FFF2-40B4-BE49-F238E27FC236}">
                <a16:creationId xmlns:a16="http://schemas.microsoft.com/office/drawing/2014/main" id="{1D7C19A0-1AF6-4222-9296-D3DB3C365611}"/>
              </a:ext>
            </a:extLst>
          </p:cNvPr>
          <p:cNvSpPr txBox="1"/>
          <p:nvPr/>
        </p:nvSpPr>
        <p:spPr>
          <a:xfrm>
            <a:off x="517524" y="5481876"/>
            <a:ext cx="10683875" cy="861774"/>
          </a:xfrm>
          <a:prstGeom prst="rect">
            <a:avLst/>
          </a:prstGeom>
          <a:noFill/>
        </p:spPr>
        <p:txBody>
          <a:bodyPr wrap="square" lIns="91440" tIns="45720" rIns="91440" bIns="45720" rtlCol="0" anchor="t">
            <a:spAutoFit/>
          </a:bodyPr>
          <a:lstStyle/>
          <a:p>
            <a:r>
              <a:rPr lang="en-US" sz="1600" b="0" i="0" u="none" strike="noStrike" baseline="0">
                <a:solidFill>
                  <a:srgbClr val="000000"/>
                </a:solidFill>
                <a:latin typeface="Calibri"/>
                <a:cs typeface="Calibri"/>
              </a:rPr>
              <a:t>These values are SPC’s navigational markers, steering us as an </a:t>
            </a:r>
            <a:r>
              <a:rPr lang="en-US" sz="1600" b="0" i="0" u="none" strike="noStrike" baseline="0" err="1">
                <a:solidFill>
                  <a:srgbClr val="000000"/>
                </a:solidFill>
                <a:latin typeface="Calibri"/>
                <a:cs typeface="Calibri"/>
              </a:rPr>
              <a:t>organisation</a:t>
            </a:r>
            <a:r>
              <a:rPr lang="en-US" sz="1600" b="0" i="0" u="none" strike="noStrike" baseline="0">
                <a:solidFill>
                  <a:srgbClr val="000000"/>
                </a:solidFill>
                <a:latin typeface="Calibri"/>
                <a:cs typeface="Calibri"/>
              </a:rPr>
              <a:t> that transforms and adapts to our region’s realities in serving our members’ evolving needs and priorities.</a:t>
            </a:r>
            <a:r>
              <a:rPr lang="en-US" sz="1600">
                <a:solidFill>
                  <a:srgbClr val="000000"/>
                </a:solidFill>
                <a:latin typeface="Calibri"/>
                <a:cs typeface="Calibri"/>
              </a:rPr>
              <a:t> </a:t>
            </a:r>
            <a:endParaRPr lang="en-US" sz="1600"/>
          </a:p>
          <a:p>
            <a:endParaRPr lang="en-US"/>
          </a:p>
        </p:txBody>
      </p:sp>
      <p:pic>
        <p:nvPicPr>
          <p:cNvPr id="6" name="Picture 5" descr="A blue and white globe&#10;&#10;Description automatically generated with low confidence">
            <a:extLst>
              <a:ext uri="{FF2B5EF4-FFF2-40B4-BE49-F238E27FC236}">
                <a16:creationId xmlns:a16="http://schemas.microsoft.com/office/drawing/2014/main" id="{B17EFBCE-5993-4381-AEF6-8F8258F94A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4399" y="2213229"/>
            <a:ext cx="1347977" cy="1347976"/>
          </a:xfrm>
          <a:prstGeom prst="rect">
            <a:avLst/>
          </a:prstGeom>
        </p:spPr>
      </p:pic>
      <p:pic>
        <p:nvPicPr>
          <p:cNvPr id="8" name="Picture 7" descr="Logo&#10;&#10;Description automatically generated">
            <a:extLst>
              <a:ext uri="{FF2B5EF4-FFF2-40B4-BE49-F238E27FC236}">
                <a16:creationId xmlns:a16="http://schemas.microsoft.com/office/drawing/2014/main" id="{12B03A67-1E21-413B-AE18-C5B3778358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3789" y="2213229"/>
            <a:ext cx="1347977" cy="1347976"/>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4B87D056-AD12-401F-BC21-2F56273E402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9592" y="2213229"/>
            <a:ext cx="1347977" cy="1347976"/>
          </a:xfrm>
          <a:prstGeom prst="rect">
            <a:avLst/>
          </a:prstGeom>
        </p:spPr>
      </p:pic>
      <p:pic>
        <p:nvPicPr>
          <p:cNvPr id="14" name="Picture 13" descr="Logo&#10;&#10;Description automatically generated">
            <a:extLst>
              <a:ext uri="{FF2B5EF4-FFF2-40B4-BE49-F238E27FC236}">
                <a16:creationId xmlns:a16="http://schemas.microsoft.com/office/drawing/2014/main" id="{5979003A-2022-4507-A81F-DDF9B3ED83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7586" y="2213229"/>
            <a:ext cx="1347977" cy="1347976"/>
          </a:xfrm>
          <a:prstGeom prst="rect">
            <a:avLst/>
          </a:prstGeom>
        </p:spPr>
      </p:pic>
    </p:spTree>
    <p:extLst>
      <p:ext uri="{BB962C8B-B14F-4D97-AF65-F5344CB8AC3E}">
        <p14:creationId xmlns:p14="http://schemas.microsoft.com/office/powerpoint/2010/main" val="12465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21977-584A-F6EE-54D5-AC09A44AF754}"/>
              </a:ext>
            </a:extLst>
          </p:cNvPr>
          <p:cNvSpPr>
            <a:spLocks noGrp="1"/>
          </p:cNvSpPr>
          <p:nvPr>
            <p:ph idx="1"/>
          </p:nvPr>
        </p:nvSpPr>
        <p:spPr/>
        <p:txBody>
          <a:bodyPr>
            <a:normAutofit fontScale="92500" lnSpcReduction="10000"/>
          </a:bodyPr>
          <a:lstStyle/>
          <a:p>
            <a:pPr marL="0" indent="0">
              <a:buNone/>
            </a:pPr>
            <a:r>
              <a:rPr lang="en-AU" b="1" dirty="0"/>
              <a:t>The overall purpose of the RFP is to streamline provision of MEL, Facilitation and Project / Programme design services </a:t>
            </a:r>
          </a:p>
          <a:p>
            <a:pPr marL="0" indent="0">
              <a:buNone/>
            </a:pPr>
            <a:endParaRPr lang="en-AU" dirty="0"/>
          </a:p>
          <a:p>
            <a:r>
              <a:rPr lang="en-AU" dirty="0"/>
              <a:t>SPC requires additional on-demand capacity in project and programme design, monitoring and evaluation and learning (MEL), and facilitation. </a:t>
            </a:r>
          </a:p>
          <a:p>
            <a:r>
              <a:rPr lang="en-AU" dirty="0"/>
              <a:t>This will supplement the capacity of SPC’s network of Monitoring and Evaluation practitioners (MELNET) </a:t>
            </a:r>
          </a:p>
          <a:p>
            <a:r>
              <a:rPr lang="en-AU" dirty="0"/>
              <a:t>This is in support of SPC’s strategic plan implementation, organisational learning, transparency and accountability</a:t>
            </a:r>
          </a:p>
          <a:p>
            <a:r>
              <a:rPr lang="en-AU" dirty="0"/>
              <a:t>SPC has a significant pipeline of flagship, programme and project design underway with a range of development partners</a:t>
            </a:r>
          </a:p>
        </p:txBody>
      </p:sp>
      <p:sp>
        <p:nvSpPr>
          <p:cNvPr id="3" name="Title 2">
            <a:extLst>
              <a:ext uri="{FF2B5EF4-FFF2-40B4-BE49-F238E27FC236}">
                <a16:creationId xmlns:a16="http://schemas.microsoft.com/office/drawing/2014/main" id="{39AB6710-F464-A311-E7E7-EF83F1570F88}"/>
              </a:ext>
            </a:extLst>
          </p:cNvPr>
          <p:cNvSpPr>
            <a:spLocks noGrp="1"/>
          </p:cNvSpPr>
          <p:nvPr>
            <p:ph type="title"/>
          </p:nvPr>
        </p:nvSpPr>
        <p:spPr/>
        <p:txBody>
          <a:bodyPr/>
          <a:lstStyle/>
          <a:p>
            <a:r>
              <a:rPr lang="en-AU" sz="3600" dirty="0"/>
              <a:t>SPC’s need for preferred suppliers</a:t>
            </a:r>
            <a:endParaRPr lang="en-AU" dirty="0"/>
          </a:p>
        </p:txBody>
      </p:sp>
    </p:spTree>
    <p:extLst>
      <p:ext uri="{BB962C8B-B14F-4D97-AF65-F5344CB8AC3E}">
        <p14:creationId xmlns:p14="http://schemas.microsoft.com/office/powerpoint/2010/main" val="254552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B24216-0ECF-509C-FA1A-231A6B351725}"/>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2E71851B-7552-C631-7961-879AEE513959}"/>
              </a:ext>
            </a:extLst>
          </p:cNvPr>
          <p:cNvSpPr>
            <a:spLocks noGrp="1"/>
          </p:cNvSpPr>
          <p:nvPr>
            <p:ph type="title"/>
          </p:nvPr>
        </p:nvSpPr>
        <p:spPr/>
        <p:txBody>
          <a:bodyPr/>
          <a:lstStyle/>
          <a:p>
            <a:r>
              <a:rPr lang="en-AU" dirty="0"/>
              <a:t>Overview of the three work areas</a:t>
            </a:r>
          </a:p>
        </p:txBody>
      </p:sp>
    </p:spTree>
    <p:extLst>
      <p:ext uri="{BB962C8B-B14F-4D97-AF65-F5344CB8AC3E}">
        <p14:creationId xmlns:p14="http://schemas.microsoft.com/office/powerpoint/2010/main" val="271918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79D4B-B3DE-F1B4-BB58-9D2D7A06466C}"/>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2340F461-FCF6-A34B-BDC7-5BB8E85C3D7A}"/>
              </a:ext>
            </a:extLst>
          </p:cNvPr>
          <p:cNvSpPr>
            <a:spLocks noGrp="1"/>
          </p:cNvSpPr>
          <p:nvPr>
            <p:ph type="title"/>
          </p:nvPr>
        </p:nvSpPr>
        <p:spPr/>
        <p:txBody>
          <a:bodyPr/>
          <a:lstStyle/>
          <a:p>
            <a:r>
              <a:rPr lang="en-AU" dirty="0"/>
              <a:t>Application Process</a:t>
            </a:r>
            <a:br>
              <a:rPr lang="en-AU" dirty="0"/>
            </a:br>
            <a:endParaRPr lang="en-AU" dirty="0"/>
          </a:p>
        </p:txBody>
      </p:sp>
    </p:spTree>
    <p:extLst>
      <p:ext uri="{BB962C8B-B14F-4D97-AF65-F5344CB8AC3E}">
        <p14:creationId xmlns:p14="http://schemas.microsoft.com/office/powerpoint/2010/main" val="22133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1924A-D0ED-38AC-C442-D961986FC98D}"/>
              </a:ext>
            </a:extLst>
          </p:cNvPr>
          <p:cNvSpPr>
            <a:spLocks noGrp="1"/>
          </p:cNvSpPr>
          <p:nvPr>
            <p:ph idx="1"/>
          </p:nvPr>
        </p:nvSpPr>
        <p:spPr/>
        <p:txBody>
          <a:bodyPr>
            <a:normAutofit/>
          </a:bodyPr>
          <a:lstStyle/>
          <a:p>
            <a:r>
              <a:rPr lang="en-AU" dirty="0"/>
              <a:t>PSA are established for an initial period of one (1) year and may be renewed for a period of up to (3) years.</a:t>
            </a:r>
          </a:p>
          <a:p>
            <a:r>
              <a:rPr lang="en-GB" dirty="0"/>
              <a:t>For each assignment, SPC will submit a clear and precise statement of needs to the supplier.</a:t>
            </a:r>
            <a:endParaRPr lang="en-AU" dirty="0"/>
          </a:p>
          <a:p>
            <a:r>
              <a:rPr lang="en-GB" dirty="0"/>
              <a:t>The Contractor will in turn provide an appropriately detailed proposal (including a workplan if requested by SPC).</a:t>
            </a:r>
          </a:p>
          <a:p>
            <a:r>
              <a:rPr lang="en-AU" dirty="0"/>
              <a:t>The PSAs are not exclusive.</a:t>
            </a:r>
          </a:p>
        </p:txBody>
      </p:sp>
      <p:sp>
        <p:nvSpPr>
          <p:cNvPr id="3" name="Title 2">
            <a:extLst>
              <a:ext uri="{FF2B5EF4-FFF2-40B4-BE49-F238E27FC236}">
                <a16:creationId xmlns:a16="http://schemas.microsoft.com/office/drawing/2014/main" id="{3C5621CA-4EDA-1277-CC93-517DCB686C33}"/>
              </a:ext>
            </a:extLst>
          </p:cNvPr>
          <p:cNvSpPr>
            <a:spLocks noGrp="1"/>
          </p:cNvSpPr>
          <p:nvPr>
            <p:ph type="title"/>
          </p:nvPr>
        </p:nvSpPr>
        <p:spPr/>
        <p:txBody>
          <a:bodyPr/>
          <a:lstStyle/>
          <a:p>
            <a:r>
              <a:rPr lang="en-AU" sz="3200" dirty="0"/>
              <a:t>What does it mean to be a preferred supplier?</a:t>
            </a:r>
          </a:p>
        </p:txBody>
      </p:sp>
    </p:spTree>
    <p:extLst>
      <p:ext uri="{BB962C8B-B14F-4D97-AF65-F5344CB8AC3E}">
        <p14:creationId xmlns:p14="http://schemas.microsoft.com/office/powerpoint/2010/main" val="3579226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resentation 2023-template" id="{7ED0BD88-44DF-4281-AA73-B878B4097276}" vid="{E8BCBFB3-CD6A-4C05-959D-898D6F579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1B9205475C845984FE49F155C3949" ma:contentTypeVersion="17" ma:contentTypeDescription="Create a new document." ma:contentTypeScope="" ma:versionID="b289f073b0a404d2339de2276ace30d2">
  <xsd:schema xmlns:xsd="http://www.w3.org/2001/XMLSchema" xmlns:xs="http://www.w3.org/2001/XMLSchema" xmlns:p="http://schemas.microsoft.com/office/2006/metadata/properties" xmlns:ns2="1f0db9f4-4be4-429e-8f3c-f2c9be034b23" xmlns:ns3="74804460-a4c0-4d34-9888-04baa9c999aa" targetNamespace="http://schemas.microsoft.com/office/2006/metadata/properties" ma:root="true" ma:fieldsID="61ab0853692dbc7e4ac061ce55d47285" ns2:_="" ns3:_="">
    <xsd:import namespace="1f0db9f4-4be4-429e-8f3c-f2c9be034b23"/>
    <xsd:import namespace="74804460-a4c0-4d34-9888-04baa9c999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db9f4-4be4-429e-8f3c-f2c9be034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804460-a4c0-4d34-9888-04baa9c999a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2694d74-fd1e-48ad-956e-154b66a18d49}" ma:internalName="TaxCatchAll" ma:showField="CatchAllData" ma:web="74804460-a4c0-4d34-9888-04baa9c99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804460-a4c0-4d34-9888-04baa9c999aa"/>
    <lcf76f155ced4ddcb4097134ff3c332f xmlns="1f0db9f4-4be4-429e-8f3c-f2c9be034b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03655-BA23-4302-8823-061689827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db9f4-4be4-429e-8f3c-f2c9be034b23"/>
    <ds:schemaRef ds:uri="74804460-a4c0-4d34-9888-04baa9c99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39C41-8802-4B40-BC66-25A6D9B1EFAE}">
  <ds:schemaRefs>
    <ds:schemaRef ds:uri="http://purl.org/dc/terms/"/>
    <ds:schemaRef ds:uri="1f0db9f4-4be4-429e-8f3c-f2c9be034b23"/>
    <ds:schemaRef ds:uri="http://schemas.microsoft.com/office/2006/documentManagement/types"/>
    <ds:schemaRef ds:uri="http://schemas.microsoft.com/office/infopath/2007/PartnerControls"/>
    <ds:schemaRef ds:uri="http://purl.org/dc/elements/1.1/"/>
    <ds:schemaRef ds:uri="74804460-a4c0-4d34-9888-04baa9c999aa"/>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D86592-F64F-4784-9AC1-23AEE8436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Presentation 2023-template</Template>
  <TotalTime>728</TotalTime>
  <Words>649</Words>
  <Application>Microsoft Office PowerPoint</Application>
  <PresentationFormat>Widescreen</PresentationFormat>
  <Paragraphs>93</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Calibri-Bold</vt:lpstr>
      <vt:lpstr>Calibri-Italic</vt:lpstr>
      <vt:lpstr>Myriad Pro Light</vt:lpstr>
      <vt:lpstr>PT Sans</vt:lpstr>
      <vt:lpstr>Office Theme</vt:lpstr>
      <vt:lpstr>Preferred Supplier Agreement  - Monitoring, Evaluation and Learning - Design - Facilitation  RFP23-5665</vt:lpstr>
      <vt:lpstr>Outline of session </vt:lpstr>
      <vt:lpstr>Engaging in the session</vt:lpstr>
      <vt:lpstr>About SPC</vt:lpstr>
      <vt:lpstr>PowerPoint Presentation</vt:lpstr>
      <vt:lpstr>SPC’s need for preferred suppliers</vt:lpstr>
      <vt:lpstr>Overview of the three work areas</vt:lpstr>
      <vt:lpstr>Application Process </vt:lpstr>
      <vt:lpstr>What does it mean to be a preferred supplier?</vt:lpstr>
      <vt:lpstr>Final reminders </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Supplier Agreement  - Monitoring, Evaluation and Learning - Design - Facilitation  RFP23-5665</dc:title>
  <dc:creator>Edward Boydell</dc:creator>
  <cp:lastModifiedBy>Edward Boydell</cp:lastModifiedBy>
  <cp:revision>1</cp:revision>
  <dcterms:created xsi:type="dcterms:W3CDTF">2023-11-21T23:49:39Z</dcterms:created>
  <dcterms:modified xsi:type="dcterms:W3CDTF">2023-11-28T07:10:10Z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0x0101001E51B9205475C845984FE49F155C3949</vt:lpwstr>
  </property>
  <property fmtid="{D5CDD505-2E9C-101B-9397-08002B2CF9AE}" pid="3" name="MediaServiceImageTags">
    <vt:lpwstr/>
  </property>
</Properties>
</file>