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325" r:id="rId6"/>
    <p:sldId id="321" r:id="rId7"/>
    <p:sldId id="257" r:id="rId8"/>
    <p:sldId id="310" r:id="rId9"/>
    <p:sldId id="311" r:id="rId10"/>
    <p:sldId id="312" r:id="rId11"/>
    <p:sldId id="308" r:id="rId12"/>
    <p:sldId id="313" r:id="rId13"/>
    <p:sldId id="314" r:id="rId14"/>
    <p:sldId id="315" r:id="rId15"/>
    <p:sldId id="258" r:id="rId16"/>
    <p:sldId id="316" r:id="rId17"/>
    <p:sldId id="319" r:id="rId18"/>
    <p:sldId id="320" r:id="rId19"/>
    <p:sldId id="317" r:id="rId20"/>
    <p:sldId id="322" r:id="rId21"/>
    <p:sldId id="31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8CDAD6"/>
    <a:srgbClr val="3A929F"/>
    <a:srgbClr val="00B0CA"/>
    <a:srgbClr val="66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66" autoAdjust="0"/>
  </p:normalViewPr>
  <p:slideViewPr>
    <p:cSldViewPr snapToGrid="0">
      <p:cViewPr varScale="1">
        <p:scale>
          <a:sx n="100" d="100"/>
          <a:sy n="100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ED5C5C-9206-4021-9D6D-5631130C40BC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5836E9C2-3A47-4384-9430-C399A3BDCE46}">
      <dgm:prSet phldrT="[Text]"/>
      <dgm:spPr/>
      <dgm:t>
        <a:bodyPr/>
        <a:lstStyle/>
        <a:p>
          <a:r>
            <a:rPr lang="en-AU"/>
            <a:t>Pacific Island Country</a:t>
          </a:r>
        </a:p>
      </dgm:t>
    </dgm:pt>
    <dgm:pt modelId="{AA1C604B-75F3-49CD-B88A-DCC5A81BE2C4}" type="parTrans" cxnId="{14C9AA61-52F7-40CD-A7D4-2CC29110E950}">
      <dgm:prSet/>
      <dgm:spPr/>
      <dgm:t>
        <a:bodyPr/>
        <a:lstStyle/>
        <a:p>
          <a:endParaRPr lang="en-AU"/>
        </a:p>
      </dgm:t>
    </dgm:pt>
    <dgm:pt modelId="{DD0DD521-E353-4EB2-8481-1AAC06C07EC1}" type="sibTrans" cxnId="{14C9AA61-52F7-40CD-A7D4-2CC29110E950}">
      <dgm:prSet/>
      <dgm:spPr/>
      <dgm:t>
        <a:bodyPr/>
        <a:lstStyle/>
        <a:p>
          <a:endParaRPr lang="en-AU"/>
        </a:p>
      </dgm:t>
    </dgm:pt>
    <dgm:pt modelId="{C8BF9A77-B05E-4A1A-A45D-99D7E7907CAF}">
      <dgm:prSet phldrT="[Text]"/>
      <dgm:spPr/>
      <dgm:t>
        <a:bodyPr/>
        <a:lstStyle/>
        <a:p>
          <a:r>
            <a:rPr lang="en-AU"/>
            <a:t>Language</a:t>
          </a:r>
        </a:p>
      </dgm:t>
    </dgm:pt>
    <dgm:pt modelId="{0D3B83DF-9F2A-407D-9E85-710C79C9BB9E}" type="parTrans" cxnId="{9A93305C-2BF5-4BC7-BB35-EA0123517CAA}">
      <dgm:prSet/>
      <dgm:spPr/>
      <dgm:t>
        <a:bodyPr/>
        <a:lstStyle/>
        <a:p>
          <a:endParaRPr lang="en-AU"/>
        </a:p>
      </dgm:t>
    </dgm:pt>
    <dgm:pt modelId="{94B8CCFB-09F8-458B-A4EB-B6728AE47DA9}" type="sibTrans" cxnId="{9A93305C-2BF5-4BC7-BB35-EA0123517CAA}">
      <dgm:prSet/>
      <dgm:spPr/>
      <dgm:t>
        <a:bodyPr/>
        <a:lstStyle/>
        <a:p>
          <a:endParaRPr lang="en-AU"/>
        </a:p>
      </dgm:t>
    </dgm:pt>
    <dgm:pt modelId="{83BD03CE-BB22-431E-B3F8-1C4E00420C1F}">
      <dgm:prSet phldrT="[Text]"/>
      <dgm:spPr/>
      <dgm:t>
        <a:bodyPr/>
        <a:lstStyle/>
        <a:p>
          <a:r>
            <a:rPr lang="en-AU"/>
            <a:t>Language services</a:t>
          </a:r>
        </a:p>
      </dgm:t>
    </dgm:pt>
    <dgm:pt modelId="{3CC679E9-5EC5-4D00-932E-291842084567}" type="parTrans" cxnId="{4EF92A4C-7187-46C4-9307-EEC6B95DC59E}">
      <dgm:prSet/>
      <dgm:spPr/>
      <dgm:t>
        <a:bodyPr/>
        <a:lstStyle/>
        <a:p>
          <a:endParaRPr lang="en-AU"/>
        </a:p>
      </dgm:t>
    </dgm:pt>
    <dgm:pt modelId="{55D10581-57AD-4454-9784-3257B5E6562F}" type="sibTrans" cxnId="{4EF92A4C-7187-46C4-9307-EEC6B95DC59E}">
      <dgm:prSet/>
      <dgm:spPr/>
      <dgm:t>
        <a:bodyPr/>
        <a:lstStyle/>
        <a:p>
          <a:endParaRPr lang="en-AU"/>
        </a:p>
      </dgm:t>
    </dgm:pt>
    <dgm:pt modelId="{43979595-4665-4125-A0B1-46D2F0C90C9B}">
      <dgm:prSet phldrT="[Text]"/>
      <dgm:spPr/>
      <dgm:t>
        <a:bodyPr/>
        <a:lstStyle/>
        <a:p>
          <a:r>
            <a:rPr lang="en-AU"/>
            <a:t>Contacts</a:t>
          </a:r>
        </a:p>
      </dgm:t>
    </dgm:pt>
    <dgm:pt modelId="{16A72372-6D21-456D-A296-141FAF8CA22C}" type="parTrans" cxnId="{DB5AFFC3-CE21-4167-8217-C3C8DBF29BF4}">
      <dgm:prSet/>
      <dgm:spPr/>
      <dgm:t>
        <a:bodyPr/>
        <a:lstStyle/>
        <a:p>
          <a:endParaRPr lang="en-AU"/>
        </a:p>
      </dgm:t>
    </dgm:pt>
    <dgm:pt modelId="{4F6007A3-188E-4BA1-A1F9-19FEEA0FAB29}" type="sibTrans" cxnId="{DB5AFFC3-CE21-4167-8217-C3C8DBF29BF4}">
      <dgm:prSet/>
      <dgm:spPr/>
      <dgm:t>
        <a:bodyPr/>
        <a:lstStyle/>
        <a:p>
          <a:endParaRPr lang="en-AU"/>
        </a:p>
      </dgm:t>
    </dgm:pt>
    <dgm:pt modelId="{E3BEB68F-8265-436A-94F3-6FAFCF40ECAF}">
      <dgm:prSet phldrT="[Text]"/>
      <dgm:spPr/>
      <dgm:t>
        <a:bodyPr/>
        <a:lstStyle/>
        <a:p>
          <a:r>
            <a:rPr lang="en-AU"/>
            <a:t>Vital information</a:t>
          </a:r>
        </a:p>
      </dgm:t>
    </dgm:pt>
    <dgm:pt modelId="{0A190A0E-BE14-42BD-BEEA-B6EC17F13F93}" type="parTrans" cxnId="{49E41AFD-49F6-400B-9E99-09439F56850B}">
      <dgm:prSet/>
      <dgm:spPr/>
      <dgm:t>
        <a:bodyPr/>
        <a:lstStyle/>
        <a:p>
          <a:endParaRPr lang="en-AU"/>
        </a:p>
      </dgm:t>
    </dgm:pt>
    <dgm:pt modelId="{7D60EB78-358B-409B-BCA2-5F02BB2C82CE}" type="sibTrans" cxnId="{49E41AFD-49F6-400B-9E99-09439F56850B}">
      <dgm:prSet/>
      <dgm:spPr/>
      <dgm:t>
        <a:bodyPr/>
        <a:lstStyle/>
        <a:p>
          <a:endParaRPr lang="en-AU"/>
        </a:p>
      </dgm:t>
    </dgm:pt>
    <dgm:pt modelId="{9BD73420-4E7A-4358-A0B0-6EB524529461}" type="pres">
      <dgm:prSet presAssocID="{94ED5C5C-9206-4021-9D6D-5631130C40BC}" presName="diagram" presStyleCnt="0">
        <dgm:presLayoutVars>
          <dgm:dir/>
          <dgm:resizeHandles val="exact"/>
        </dgm:presLayoutVars>
      </dgm:prSet>
      <dgm:spPr/>
    </dgm:pt>
    <dgm:pt modelId="{90F1D895-91DF-4468-85C9-CB6CE22823B7}" type="pres">
      <dgm:prSet presAssocID="{5836E9C2-3A47-4384-9430-C399A3BDCE46}" presName="node" presStyleLbl="node1" presStyleIdx="0" presStyleCnt="5">
        <dgm:presLayoutVars>
          <dgm:bulletEnabled val="1"/>
        </dgm:presLayoutVars>
      </dgm:prSet>
      <dgm:spPr/>
    </dgm:pt>
    <dgm:pt modelId="{4ED47035-1C0B-4C4A-B63C-BBDFA441BC44}" type="pres">
      <dgm:prSet presAssocID="{DD0DD521-E353-4EB2-8481-1AAC06C07EC1}" presName="sibTrans" presStyleLbl="sibTrans2D1" presStyleIdx="0" presStyleCnt="4"/>
      <dgm:spPr/>
    </dgm:pt>
    <dgm:pt modelId="{5BEA85D1-B0F5-4D38-A4D1-6779E54750FA}" type="pres">
      <dgm:prSet presAssocID="{DD0DD521-E353-4EB2-8481-1AAC06C07EC1}" presName="connectorText" presStyleLbl="sibTrans2D1" presStyleIdx="0" presStyleCnt="4"/>
      <dgm:spPr/>
    </dgm:pt>
    <dgm:pt modelId="{3789E8EE-C554-4330-82CC-EEE313EB5922}" type="pres">
      <dgm:prSet presAssocID="{C8BF9A77-B05E-4A1A-A45D-99D7E7907CAF}" presName="node" presStyleLbl="node1" presStyleIdx="1" presStyleCnt="5">
        <dgm:presLayoutVars>
          <dgm:bulletEnabled val="1"/>
        </dgm:presLayoutVars>
      </dgm:prSet>
      <dgm:spPr/>
    </dgm:pt>
    <dgm:pt modelId="{D683D68D-DFE6-4CFE-BE71-5347ADDA85DF}" type="pres">
      <dgm:prSet presAssocID="{94B8CCFB-09F8-458B-A4EB-B6728AE47DA9}" presName="sibTrans" presStyleLbl="sibTrans2D1" presStyleIdx="1" presStyleCnt="4"/>
      <dgm:spPr/>
    </dgm:pt>
    <dgm:pt modelId="{E797CC0E-9289-4418-B888-9F22EAC434F6}" type="pres">
      <dgm:prSet presAssocID="{94B8CCFB-09F8-458B-A4EB-B6728AE47DA9}" presName="connectorText" presStyleLbl="sibTrans2D1" presStyleIdx="1" presStyleCnt="4"/>
      <dgm:spPr/>
    </dgm:pt>
    <dgm:pt modelId="{4A2314FB-2D27-4269-B642-869F24E8B216}" type="pres">
      <dgm:prSet presAssocID="{83BD03CE-BB22-431E-B3F8-1C4E00420C1F}" presName="node" presStyleLbl="node1" presStyleIdx="2" presStyleCnt="5">
        <dgm:presLayoutVars>
          <dgm:bulletEnabled val="1"/>
        </dgm:presLayoutVars>
      </dgm:prSet>
      <dgm:spPr/>
    </dgm:pt>
    <dgm:pt modelId="{471040BB-B791-43C6-A090-D1CB2B459F5B}" type="pres">
      <dgm:prSet presAssocID="{55D10581-57AD-4454-9784-3257B5E6562F}" presName="sibTrans" presStyleLbl="sibTrans2D1" presStyleIdx="2" presStyleCnt="4"/>
      <dgm:spPr/>
    </dgm:pt>
    <dgm:pt modelId="{78CFBEBD-A0C8-464C-A930-87350AE41009}" type="pres">
      <dgm:prSet presAssocID="{55D10581-57AD-4454-9784-3257B5E6562F}" presName="connectorText" presStyleLbl="sibTrans2D1" presStyleIdx="2" presStyleCnt="4"/>
      <dgm:spPr/>
    </dgm:pt>
    <dgm:pt modelId="{DDE2F899-3B66-47DE-8BBF-40B5A329B40A}" type="pres">
      <dgm:prSet presAssocID="{43979595-4665-4125-A0B1-46D2F0C90C9B}" presName="node" presStyleLbl="node1" presStyleIdx="3" presStyleCnt="5">
        <dgm:presLayoutVars>
          <dgm:bulletEnabled val="1"/>
        </dgm:presLayoutVars>
      </dgm:prSet>
      <dgm:spPr/>
    </dgm:pt>
    <dgm:pt modelId="{F6569617-7768-40A5-B6B6-97FAF0137AF8}" type="pres">
      <dgm:prSet presAssocID="{4F6007A3-188E-4BA1-A1F9-19FEEA0FAB29}" presName="sibTrans" presStyleLbl="sibTrans2D1" presStyleIdx="3" presStyleCnt="4"/>
      <dgm:spPr/>
    </dgm:pt>
    <dgm:pt modelId="{F183FD9A-FB37-4365-AC80-D1C990D5AF33}" type="pres">
      <dgm:prSet presAssocID="{4F6007A3-188E-4BA1-A1F9-19FEEA0FAB29}" presName="connectorText" presStyleLbl="sibTrans2D1" presStyleIdx="3" presStyleCnt="4"/>
      <dgm:spPr/>
    </dgm:pt>
    <dgm:pt modelId="{92C493FB-64F7-4437-A0C9-CD6D6913458C}" type="pres">
      <dgm:prSet presAssocID="{E3BEB68F-8265-436A-94F3-6FAFCF40ECAF}" presName="node" presStyleLbl="node1" presStyleIdx="4" presStyleCnt="5">
        <dgm:presLayoutVars>
          <dgm:bulletEnabled val="1"/>
        </dgm:presLayoutVars>
      </dgm:prSet>
      <dgm:spPr/>
    </dgm:pt>
  </dgm:ptLst>
  <dgm:cxnLst>
    <dgm:cxn modelId="{1CD0A21B-A5DA-4197-948D-E4A018B78C71}" type="presOf" srcId="{DD0DD521-E353-4EB2-8481-1AAC06C07EC1}" destId="{5BEA85D1-B0F5-4D38-A4D1-6779E54750FA}" srcOrd="1" destOrd="0" presId="urn:microsoft.com/office/officeart/2005/8/layout/process5"/>
    <dgm:cxn modelId="{555ABE34-DEA2-43FA-A900-BFADE3C7330A}" type="presOf" srcId="{DD0DD521-E353-4EB2-8481-1AAC06C07EC1}" destId="{4ED47035-1C0B-4C4A-B63C-BBDFA441BC44}" srcOrd="0" destOrd="0" presId="urn:microsoft.com/office/officeart/2005/8/layout/process5"/>
    <dgm:cxn modelId="{9A93305C-2BF5-4BC7-BB35-EA0123517CAA}" srcId="{94ED5C5C-9206-4021-9D6D-5631130C40BC}" destId="{C8BF9A77-B05E-4A1A-A45D-99D7E7907CAF}" srcOrd="1" destOrd="0" parTransId="{0D3B83DF-9F2A-407D-9E85-710C79C9BB9E}" sibTransId="{94B8CCFB-09F8-458B-A4EB-B6728AE47DA9}"/>
    <dgm:cxn modelId="{14C9AA61-52F7-40CD-A7D4-2CC29110E950}" srcId="{94ED5C5C-9206-4021-9D6D-5631130C40BC}" destId="{5836E9C2-3A47-4384-9430-C399A3BDCE46}" srcOrd="0" destOrd="0" parTransId="{AA1C604B-75F3-49CD-B88A-DCC5A81BE2C4}" sibTransId="{DD0DD521-E353-4EB2-8481-1AAC06C07EC1}"/>
    <dgm:cxn modelId="{4EF92A4C-7187-46C4-9307-EEC6B95DC59E}" srcId="{94ED5C5C-9206-4021-9D6D-5631130C40BC}" destId="{83BD03CE-BB22-431E-B3F8-1C4E00420C1F}" srcOrd="2" destOrd="0" parTransId="{3CC679E9-5EC5-4D00-932E-291842084567}" sibTransId="{55D10581-57AD-4454-9784-3257B5E6562F}"/>
    <dgm:cxn modelId="{10B2544C-6FB9-4205-9DFD-5A3FD57C386C}" type="presOf" srcId="{E3BEB68F-8265-436A-94F3-6FAFCF40ECAF}" destId="{92C493FB-64F7-4437-A0C9-CD6D6913458C}" srcOrd="0" destOrd="0" presId="urn:microsoft.com/office/officeart/2005/8/layout/process5"/>
    <dgm:cxn modelId="{6937BB6C-212C-4B4E-81B7-D1E23429FB27}" type="presOf" srcId="{C8BF9A77-B05E-4A1A-A45D-99D7E7907CAF}" destId="{3789E8EE-C554-4330-82CC-EEE313EB5922}" srcOrd="0" destOrd="0" presId="urn:microsoft.com/office/officeart/2005/8/layout/process5"/>
    <dgm:cxn modelId="{D5A0454E-C22D-4B70-80AB-4B8B3F9865F9}" type="presOf" srcId="{43979595-4665-4125-A0B1-46D2F0C90C9B}" destId="{DDE2F899-3B66-47DE-8BBF-40B5A329B40A}" srcOrd="0" destOrd="0" presId="urn:microsoft.com/office/officeart/2005/8/layout/process5"/>
    <dgm:cxn modelId="{3B516B70-30BD-4884-B027-CC97806C4EE1}" type="presOf" srcId="{94B8CCFB-09F8-458B-A4EB-B6728AE47DA9}" destId="{D683D68D-DFE6-4CFE-BE71-5347ADDA85DF}" srcOrd="0" destOrd="0" presId="urn:microsoft.com/office/officeart/2005/8/layout/process5"/>
    <dgm:cxn modelId="{899D6F50-0A65-4E4D-ADEF-DDACD2805D64}" type="presOf" srcId="{94ED5C5C-9206-4021-9D6D-5631130C40BC}" destId="{9BD73420-4E7A-4358-A0B0-6EB524529461}" srcOrd="0" destOrd="0" presId="urn:microsoft.com/office/officeart/2005/8/layout/process5"/>
    <dgm:cxn modelId="{E817CF73-9B73-414E-9017-640580B86B06}" type="presOf" srcId="{55D10581-57AD-4454-9784-3257B5E6562F}" destId="{471040BB-B791-43C6-A090-D1CB2B459F5B}" srcOrd="0" destOrd="0" presId="urn:microsoft.com/office/officeart/2005/8/layout/process5"/>
    <dgm:cxn modelId="{71026993-9AB0-47E9-ADAC-37FA10A48258}" type="presOf" srcId="{5836E9C2-3A47-4384-9430-C399A3BDCE46}" destId="{90F1D895-91DF-4468-85C9-CB6CE22823B7}" srcOrd="0" destOrd="0" presId="urn:microsoft.com/office/officeart/2005/8/layout/process5"/>
    <dgm:cxn modelId="{8811219B-0CD4-4B90-95DC-A099C17010A7}" type="presOf" srcId="{55D10581-57AD-4454-9784-3257B5E6562F}" destId="{78CFBEBD-A0C8-464C-A930-87350AE41009}" srcOrd="1" destOrd="0" presId="urn:microsoft.com/office/officeart/2005/8/layout/process5"/>
    <dgm:cxn modelId="{F96350A7-3C1F-43A9-B7DC-365ABFECF767}" type="presOf" srcId="{4F6007A3-188E-4BA1-A1F9-19FEEA0FAB29}" destId="{F6569617-7768-40A5-B6B6-97FAF0137AF8}" srcOrd="0" destOrd="0" presId="urn:microsoft.com/office/officeart/2005/8/layout/process5"/>
    <dgm:cxn modelId="{1B3E60BB-0721-438F-B02C-F84671296900}" type="presOf" srcId="{83BD03CE-BB22-431E-B3F8-1C4E00420C1F}" destId="{4A2314FB-2D27-4269-B642-869F24E8B216}" srcOrd="0" destOrd="0" presId="urn:microsoft.com/office/officeart/2005/8/layout/process5"/>
    <dgm:cxn modelId="{DB5AFFC3-CE21-4167-8217-C3C8DBF29BF4}" srcId="{94ED5C5C-9206-4021-9D6D-5631130C40BC}" destId="{43979595-4665-4125-A0B1-46D2F0C90C9B}" srcOrd="3" destOrd="0" parTransId="{16A72372-6D21-456D-A296-141FAF8CA22C}" sibTransId="{4F6007A3-188E-4BA1-A1F9-19FEEA0FAB29}"/>
    <dgm:cxn modelId="{721E6DC4-8753-46EF-8B34-DD121159D872}" type="presOf" srcId="{94B8CCFB-09F8-458B-A4EB-B6728AE47DA9}" destId="{E797CC0E-9289-4418-B888-9F22EAC434F6}" srcOrd="1" destOrd="0" presId="urn:microsoft.com/office/officeart/2005/8/layout/process5"/>
    <dgm:cxn modelId="{1F4825D2-031A-41F7-A7FE-5C48D0339EF7}" type="presOf" srcId="{4F6007A3-188E-4BA1-A1F9-19FEEA0FAB29}" destId="{F183FD9A-FB37-4365-AC80-D1C990D5AF33}" srcOrd="1" destOrd="0" presId="urn:microsoft.com/office/officeart/2005/8/layout/process5"/>
    <dgm:cxn modelId="{49E41AFD-49F6-400B-9E99-09439F56850B}" srcId="{94ED5C5C-9206-4021-9D6D-5631130C40BC}" destId="{E3BEB68F-8265-436A-94F3-6FAFCF40ECAF}" srcOrd="4" destOrd="0" parTransId="{0A190A0E-BE14-42BD-BEEA-B6EC17F13F93}" sibTransId="{7D60EB78-358B-409B-BCA2-5F02BB2C82CE}"/>
    <dgm:cxn modelId="{FB4910D8-5A64-4691-B388-6620DC2B2E0F}" type="presParOf" srcId="{9BD73420-4E7A-4358-A0B0-6EB524529461}" destId="{90F1D895-91DF-4468-85C9-CB6CE22823B7}" srcOrd="0" destOrd="0" presId="urn:microsoft.com/office/officeart/2005/8/layout/process5"/>
    <dgm:cxn modelId="{054F8953-5ABD-42AD-88D3-66436750AC52}" type="presParOf" srcId="{9BD73420-4E7A-4358-A0B0-6EB524529461}" destId="{4ED47035-1C0B-4C4A-B63C-BBDFA441BC44}" srcOrd="1" destOrd="0" presId="urn:microsoft.com/office/officeart/2005/8/layout/process5"/>
    <dgm:cxn modelId="{3202478F-7EF3-4534-8ED2-F268D2504344}" type="presParOf" srcId="{4ED47035-1C0B-4C4A-B63C-BBDFA441BC44}" destId="{5BEA85D1-B0F5-4D38-A4D1-6779E54750FA}" srcOrd="0" destOrd="0" presId="urn:microsoft.com/office/officeart/2005/8/layout/process5"/>
    <dgm:cxn modelId="{CC7C2867-0C95-4582-914A-1B62808EF065}" type="presParOf" srcId="{9BD73420-4E7A-4358-A0B0-6EB524529461}" destId="{3789E8EE-C554-4330-82CC-EEE313EB5922}" srcOrd="2" destOrd="0" presId="urn:microsoft.com/office/officeart/2005/8/layout/process5"/>
    <dgm:cxn modelId="{AE2EB1E1-67B7-4F9A-9451-108EC3AE9D91}" type="presParOf" srcId="{9BD73420-4E7A-4358-A0B0-6EB524529461}" destId="{D683D68D-DFE6-4CFE-BE71-5347ADDA85DF}" srcOrd="3" destOrd="0" presId="urn:microsoft.com/office/officeart/2005/8/layout/process5"/>
    <dgm:cxn modelId="{28DE665F-35F6-45E5-80D2-7A5E1A08D2AF}" type="presParOf" srcId="{D683D68D-DFE6-4CFE-BE71-5347ADDA85DF}" destId="{E797CC0E-9289-4418-B888-9F22EAC434F6}" srcOrd="0" destOrd="0" presId="urn:microsoft.com/office/officeart/2005/8/layout/process5"/>
    <dgm:cxn modelId="{7F3054EF-C188-4A3B-8728-CE639A9676EC}" type="presParOf" srcId="{9BD73420-4E7A-4358-A0B0-6EB524529461}" destId="{4A2314FB-2D27-4269-B642-869F24E8B216}" srcOrd="4" destOrd="0" presId="urn:microsoft.com/office/officeart/2005/8/layout/process5"/>
    <dgm:cxn modelId="{716FE9E0-64A8-4965-A323-16B462D3F442}" type="presParOf" srcId="{9BD73420-4E7A-4358-A0B0-6EB524529461}" destId="{471040BB-B791-43C6-A090-D1CB2B459F5B}" srcOrd="5" destOrd="0" presId="urn:microsoft.com/office/officeart/2005/8/layout/process5"/>
    <dgm:cxn modelId="{18E87725-31B7-4E22-8CDD-058B5AFBFA1E}" type="presParOf" srcId="{471040BB-B791-43C6-A090-D1CB2B459F5B}" destId="{78CFBEBD-A0C8-464C-A930-87350AE41009}" srcOrd="0" destOrd="0" presId="urn:microsoft.com/office/officeart/2005/8/layout/process5"/>
    <dgm:cxn modelId="{BF76F555-EAA7-4702-8065-7C99BF220C3E}" type="presParOf" srcId="{9BD73420-4E7A-4358-A0B0-6EB524529461}" destId="{DDE2F899-3B66-47DE-8BBF-40B5A329B40A}" srcOrd="6" destOrd="0" presId="urn:microsoft.com/office/officeart/2005/8/layout/process5"/>
    <dgm:cxn modelId="{210E556B-AE6A-472E-9B9B-7E8745CCC7AD}" type="presParOf" srcId="{9BD73420-4E7A-4358-A0B0-6EB524529461}" destId="{F6569617-7768-40A5-B6B6-97FAF0137AF8}" srcOrd="7" destOrd="0" presId="urn:microsoft.com/office/officeart/2005/8/layout/process5"/>
    <dgm:cxn modelId="{07936B51-D6BA-4BCB-BC01-DE0ED8668E93}" type="presParOf" srcId="{F6569617-7768-40A5-B6B6-97FAF0137AF8}" destId="{F183FD9A-FB37-4365-AC80-D1C990D5AF33}" srcOrd="0" destOrd="0" presId="urn:microsoft.com/office/officeart/2005/8/layout/process5"/>
    <dgm:cxn modelId="{14FF5E36-4F8B-48D9-B0C4-102FC5191E1F}" type="presParOf" srcId="{9BD73420-4E7A-4358-A0B0-6EB524529461}" destId="{92C493FB-64F7-4437-A0C9-CD6D6913458C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1D895-91DF-4468-85C9-CB6CE22823B7}">
      <dsp:nvSpPr>
        <dsp:cNvPr id="0" name=""/>
        <dsp:cNvSpPr/>
      </dsp:nvSpPr>
      <dsp:spPr>
        <a:xfrm>
          <a:off x="4822" y="447198"/>
          <a:ext cx="1441251" cy="8647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Pacific Island Country</a:t>
          </a:r>
        </a:p>
      </dsp:txBody>
      <dsp:txXfrm>
        <a:off x="30150" y="472526"/>
        <a:ext cx="1390595" cy="814094"/>
      </dsp:txXfrm>
    </dsp:sp>
    <dsp:sp modelId="{4ED47035-1C0B-4C4A-B63C-BBDFA441BC44}">
      <dsp:nvSpPr>
        <dsp:cNvPr id="0" name=""/>
        <dsp:cNvSpPr/>
      </dsp:nvSpPr>
      <dsp:spPr>
        <a:xfrm>
          <a:off x="1572903" y="700859"/>
          <a:ext cx="305545" cy="357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500" kern="1200"/>
        </a:p>
      </dsp:txBody>
      <dsp:txXfrm>
        <a:off x="1572903" y="772345"/>
        <a:ext cx="213882" cy="214458"/>
      </dsp:txXfrm>
    </dsp:sp>
    <dsp:sp modelId="{3789E8EE-C554-4330-82CC-EEE313EB5922}">
      <dsp:nvSpPr>
        <dsp:cNvPr id="0" name=""/>
        <dsp:cNvSpPr/>
      </dsp:nvSpPr>
      <dsp:spPr>
        <a:xfrm>
          <a:off x="2022574" y="447198"/>
          <a:ext cx="1441251" cy="864750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Language</a:t>
          </a:r>
        </a:p>
      </dsp:txBody>
      <dsp:txXfrm>
        <a:off x="2047902" y="472526"/>
        <a:ext cx="1390595" cy="814094"/>
      </dsp:txXfrm>
    </dsp:sp>
    <dsp:sp modelId="{D683D68D-DFE6-4CFE-BE71-5347ADDA85DF}">
      <dsp:nvSpPr>
        <dsp:cNvPr id="0" name=""/>
        <dsp:cNvSpPr/>
      </dsp:nvSpPr>
      <dsp:spPr>
        <a:xfrm>
          <a:off x="3590655" y="700859"/>
          <a:ext cx="305545" cy="357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500" kern="1200"/>
        </a:p>
      </dsp:txBody>
      <dsp:txXfrm>
        <a:off x="3590655" y="772345"/>
        <a:ext cx="213882" cy="214458"/>
      </dsp:txXfrm>
    </dsp:sp>
    <dsp:sp modelId="{4A2314FB-2D27-4269-B642-869F24E8B216}">
      <dsp:nvSpPr>
        <dsp:cNvPr id="0" name=""/>
        <dsp:cNvSpPr/>
      </dsp:nvSpPr>
      <dsp:spPr>
        <a:xfrm>
          <a:off x="4040326" y="447198"/>
          <a:ext cx="1441251" cy="864750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Language services</a:t>
          </a:r>
        </a:p>
      </dsp:txBody>
      <dsp:txXfrm>
        <a:off x="4065654" y="472526"/>
        <a:ext cx="1390595" cy="814094"/>
      </dsp:txXfrm>
    </dsp:sp>
    <dsp:sp modelId="{471040BB-B791-43C6-A090-D1CB2B459F5B}">
      <dsp:nvSpPr>
        <dsp:cNvPr id="0" name=""/>
        <dsp:cNvSpPr/>
      </dsp:nvSpPr>
      <dsp:spPr>
        <a:xfrm rot="5400000">
          <a:off x="4608179" y="1412837"/>
          <a:ext cx="305545" cy="357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500" kern="1200"/>
        </a:p>
      </dsp:txBody>
      <dsp:txXfrm rot="-5400000">
        <a:off x="4653723" y="1438780"/>
        <a:ext cx="214458" cy="213882"/>
      </dsp:txXfrm>
    </dsp:sp>
    <dsp:sp modelId="{DDE2F899-3B66-47DE-8BBF-40B5A329B40A}">
      <dsp:nvSpPr>
        <dsp:cNvPr id="0" name=""/>
        <dsp:cNvSpPr/>
      </dsp:nvSpPr>
      <dsp:spPr>
        <a:xfrm>
          <a:off x="4040326" y="1888450"/>
          <a:ext cx="1441251" cy="864750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Contacts</a:t>
          </a:r>
        </a:p>
      </dsp:txBody>
      <dsp:txXfrm>
        <a:off x="4065654" y="1913778"/>
        <a:ext cx="1390595" cy="814094"/>
      </dsp:txXfrm>
    </dsp:sp>
    <dsp:sp modelId="{F6569617-7768-40A5-B6B6-97FAF0137AF8}">
      <dsp:nvSpPr>
        <dsp:cNvPr id="0" name=""/>
        <dsp:cNvSpPr/>
      </dsp:nvSpPr>
      <dsp:spPr>
        <a:xfrm rot="10800000">
          <a:off x="3607950" y="2142110"/>
          <a:ext cx="305545" cy="357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500" kern="1200"/>
        </a:p>
      </dsp:txBody>
      <dsp:txXfrm rot="10800000">
        <a:off x="3699613" y="2213596"/>
        <a:ext cx="213882" cy="214458"/>
      </dsp:txXfrm>
    </dsp:sp>
    <dsp:sp modelId="{92C493FB-64F7-4437-A0C9-CD6D6913458C}">
      <dsp:nvSpPr>
        <dsp:cNvPr id="0" name=""/>
        <dsp:cNvSpPr/>
      </dsp:nvSpPr>
      <dsp:spPr>
        <a:xfrm>
          <a:off x="2022574" y="1888450"/>
          <a:ext cx="1441251" cy="864750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Vital information</a:t>
          </a:r>
        </a:p>
      </dsp:txBody>
      <dsp:txXfrm>
        <a:off x="2047902" y="1913778"/>
        <a:ext cx="1390595" cy="814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DACFA-98E1-46F6-A207-0BC72EF831E3}" type="datetimeFigureOut">
              <a:rPr lang="en-AU" smtClean="0"/>
              <a:t>11/12/2023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77D3C-B573-4F61-BC36-FFA57467DB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80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77D3C-B573-4F61-BC36-FFA57467DB9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7159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77D3C-B573-4F61-BC36-FFA57467DB9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20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43ECA-C3C8-4FC3-9C8A-6253BC4DA06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32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43ECA-C3C8-4FC3-9C8A-6253BC4DA06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064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43ECA-C3C8-4FC3-9C8A-6253BC4DA06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071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77D3C-B573-4F61-BC36-FFA57467DB9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643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77D3C-B573-4F61-BC36-FFA57467DB9B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5732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77D3C-B573-4F61-BC36-FFA57467DB9B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156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97AAD-2079-961E-857C-F9B6C0F3D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76A3E9-1AE8-C3DD-EC28-0F47799E7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17394-7EC6-2F71-E448-82F7E50A8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643-9E05-4746-AEEC-5B382777A499}" type="datetimeFigureOut">
              <a:rPr lang="en-AU" smtClean="0"/>
              <a:t>11/12/2023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171AD-134F-7DD8-CA9A-4B15EACB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5A513-CCDE-1FEE-9C87-3219D7F2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D026-4502-4E53-A9B9-2D1E6C01B4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963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7612-C093-8859-BA8C-7ABF517E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BCF59-2B22-0B86-8048-D0E0B246D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65B15-2EF8-B0B7-D5A0-3BA0734F5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643-9E05-4746-AEEC-5B382777A499}" type="datetimeFigureOut">
              <a:rPr lang="en-AU" smtClean="0"/>
              <a:t>11/12/2023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219D0-FF64-1FE8-E3AD-D8E5D5A9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3687C-4582-E566-3F98-A1192730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D026-4502-4E53-A9B9-2D1E6C01B4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928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B0D8CF-5804-BF34-13CD-CBEA5B6F3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65AF1-BCD8-992C-110D-3A500135F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61BE8-8C80-3272-D31C-4C90DD5F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643-9E05-4746-AEEC-5B382777A499}" type="datetimeFigureOut">
              <a:rPr lang="en-AU" smtClean="0"/>
              <a:t>11/12/2023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55DAD-14D5-F0F3-938B-DF075810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34289-656A-EBA6-5873-38E5A4B51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D026-4502-4E53-A9B9-2D1E6C01B4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277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A714-9302-4F78-8284-842B920EF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042520"/>
            <a:ext cx="10515600" cy="818931"/>
          </a:xfrm>
        </p:spPr>
        <p:txBody>
          <a:bodyPr anchor="b" anchorCtr="0">
            <a:normAutofit/>
          </a:bodyPr>
          <a:lstStyle>
            <a:lvl1pPr algn="l">
              <a:defRPr sz="4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E2576-EA73-40E8-A2F2-A62B73E3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5CCD9-36E9-4809-B113-D53B5EBE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D451D-CA62-47FA-92B4-ED2D8FCD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F5B987-D2FA-735F-68E9-F1DA21641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7976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2773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C01A5-BCF0-D28A-649D-41581CA4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80368-CAF1-0AB9-1388-8EB850130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2D78B-DCF3-DD28-E5F7-2886B66D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643-9E05-4746-AEEC-5B382777A499}" type="datetimeFigureOut">
              <a:rPr lang="en-AU" smtClean="0"/>
              <a:t>11/12/2023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44760-B86B-DCE5-7DC7-61C9BF329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49885-C67F-98F3-5565-22F17CC7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D026-4502-4E53-A9B9-2D1E6C01B4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717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17390-C100-607B-ADFD-7F70D0672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D4B0D-AB38-8D86-BB51-9EEB18495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BEB1C-51E0-5EC9-6DF6-600A6A1DE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643-9E05-4746-AEEC-5B382777A499}" type="datetimeFigureOut">
              <a:rPr lang="en-AU" smtClean="0"/>
              <a:t>11/12/2023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2F652-40D3-A43A-86E1-EB2D02F3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BC737-DBA4-5FBD-289F-B50E17C7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D026-4502-4E53-A9B9-2D1E6C01B4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075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81396-CA78-981B-B56B-724D21863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0779F-C9D0-3D05-CE73-52FCBBA19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2F54F-1A49-7F72-7638-9E654AEFA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D048C-0070-296E-DEA1-9555E7354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643-9E05-4746-AEEC-5B382777A499}" type="datetimeFigureOut">
              <a:rPr lang="en-AU" smtClean="0"/>
              <a:t>11/12/2023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7094C-017B-F119-6512-7B20B11A3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E36A4-1D94-40E4-539E-7E1C8E73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D026-4502-4E53-A9B9-2D1E6C01B4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552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C0C62-2A0F-9B74-9374-4CF2C185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5FC06-A2D3-09F4-553C-2AECEA7E4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F0E4C-F27C-CA80-459A-D53810B79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2092F4-F73B-7B2C-7D55-7A32CD0B5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8FF811-82F8-50A5-EBC8-D34FE442F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16BA96-2FC0-9938-9916-93585D21A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643-9E05-4746-AEEC-5B382777A499}" type="datetimeFigureOut">
              <a:rPr lang="en-AU" smtClean="0"/>
              <a:t>11/12/2023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9F8661-84CD-CC34-4767-BE2084F9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CA90C6-6FDA-9373-D3DD-74A9392F7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D026-4502-4E53-A9B9-2D1E6C01B4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24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0C36-AF8E-E5F6-3540-DB2CD3E5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4BC9B9-8805-AAEA-E137-71CC34F0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643-9E05-4746-AEEC-5B382777A499}" type="datetimeFigureOut">
              <a:rPr lang="en-AU" smtClean="0"/>
              <a:t>11/12/2023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B4AF8-E1A0-9553-3714-CA0E34F2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68BF0-3B4B-8CEC-9494-6A297837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D026-4502-4E53-A9B9-2D1E6C01B4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48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CBD1BC-FD1A-24A4-376B-954E8A9D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643-9E05-4746-AEEC-5B382777A499}" type="datetimeFigureOut">
              <a:rPr lang="en-AU" smtClean="0"/>
              <a:t>11/12/2023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369D76-CF2C-CE02-C61E-B5C5E776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5ECAB-1325-AAFE-75A9-16CB2ADF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D026-4502-4E53-A9B9-2D1E6C01B4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112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79B11-6531-5E68-74FB-44A17716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3D1A9-E6D5-A2EF-591F-D9132D7D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3C55C-7597-B444-41FD-A155B6C2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55531-FA1F-6F23-240E-19EDBF792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643-9E05-4746-AEEC-5B382777A499}" type="datetimeFigureOut">
              <a:rPr lang="en-AU" smtClean="0"/>
              <a:t>11/12/2023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AEEDD-277F-977C-B830-D2B19434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4B5AF-6519-0FDF-46EA-474C2D865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D026-4502-4E53-A9B9-2D1E6C01B4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288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06F9E-C7ED-FB1A-12E7-BEA4068B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89FEFD-4E53-EA87-C444-AE99FB9A8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D57D3-AA04-0BD9-AF41-7E28AC7E6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8B670-E94E-3F2D-EAE4-59AC22059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643-9E05-4746-AEEC-5B382777A499}" type="datetimeFigureOut">
              <a:rPr lang="en-AU" smtClean="0"/>
              <a:t>11/12/2023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D2B7A-F65A-38B5-882C-34D6C96B0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2A501-50FB-FD3B-7425-647B688A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D026-4502-4E53-A9B9-2D1E6C01B4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088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AFA99B-2A88-19C6-A1FB-B5840B61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44BDF-407D-09BE-03D5-66D0B5E18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C7AD3-F4CC-59A0-088E-607E4B04C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F5643-9E05-4746-AEEC-5B382777A499}" type="datetimeFigureOut">
              <a:rPr lang="en-AU" smtClean="0"/>
              <a:t>11/12/2023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CD81B-E876-89FC-A3CA-087E4016A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2F4A1-0332-38CC-5373-389443B81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D026-4502-4E53-A9B9-2D1E6C01B4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154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rocurement@spc.int" TargetMode="External"/><Relationship Id="rId2" Type="http://schemas.openxmlformats.org/officeDocument/2006/relationships/hyperlink" Target="mailto:janek@spc.int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rocurement@spc.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rfq@spc.int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pixy.org/94297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CC736C-329E-7021-214C-45BEB791A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1" y="649224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5400"/>
              <a:t>PacLang Project</a:t>
            </a:r>
            <a:endParaRPr lang="en-AU" sz="5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157B1-2020-7360-1578-8DA96077D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Pacific Island Languages Project:</a:t>
            </a:r>
          </a:p>
          <a:p>
            <a:pPr algn="l"/>
            <a:r>
              <a:rPr lang="en-GB" dirty="0"/>
              <a:t>Reaching out to local communities – Building a Network of Pacific Island Language providers for community outreach products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815B7F-09A0-9E8F-8000-5538165723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281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9EC23E-C6DA-105C-650E-D3B705D40E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459"/>
          <a:stretch/>
        </p:blipFill>
        <p:spPr>
          <a:xfrm>
            <a:off x="9918440" y="146918"/>
            <a:ext cx="183017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462CF07-8CB1-CDBB-6862-8A6BE7310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the project about?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CDB41B-E05B-CB4F-5FBB-098A4F07D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700" dirty="0">
                <a:solidFill>
                  <a:schemeClr val="bg1">
                    <a:lumMod val="75000"/>
                  </a:schemeClr>
                </a:solidFill>
              </a:rPr>
              <a:t>A1. Recruit and train Pacific Island Language Service Officer</a:t>
            </a:r>
          </a:p>
          <a:p>
            <a:pPr marL="0"/>
            <a:r>
              <a:rPr lang="en-US" sz="1700" dirty="0">
                <a:solidFill>
                  <a:schemeClr val="bg1">
                    <a:lumMod val="75000"/>
                  </a:schemeClr>
                </a:solidFill>
              </a:rPr>
              <a:t>A 2. Identify the needs of SPC divisions and produce brief language country factsheets</a:t>
            </a:r>
          </a:p>
          <a:p>
            <a:pPr marL="0"/>
            <a:r>
              <a:rPr lang="en-US" sz="1700" b="1" dirty="0">
                <a:solidFill>
                  <a:schemeClr val="accent4">
                    <a:lumMod val="75000"/>
                  </a:schemeClr>
                </a:solidFill>
              </a:rPr>
              <a:t>A 3. Apply Procurement Process to source language providers</a:t>
            </a:r>
          </a:p>
          <a:p>
            <a:pPr marL="0"/>
            <a:r>
              <a:rPr lang="en-US" sz="1700" dirty="0">
                <a:solidFill>
                  <a:schemeClr val="bg1">
                    <a:lumMod val="75000"/>
                  </a:schemeClr>
                </a:solidFill>
              </a:rPr>
              <a:t>A.4 Develop communication materials and control mechanism for quality control</a:t>
            </a:r>
          </a:p>
          <a:p>
            <a:pPr marL="0"/>
            <a:r>
              <a:rPr lang="en-US" sz="1700" dirty="0">
                <a:solidFill>
                  <a:schemeClr val="bg1">
                    <a:lumMod val="75000"/>
                  </a:schemeClr>
                </a:solidFill>
              </a:rPr>
              <a:t>A.5. Draft a reflection report and develop a sustainability plan</a:t>
            </a:r>
          </a:p>
          <a:p>
            <a:pPr marL="0"/>
            <a:endParaRPr lang="en-US" sz="1700" b="1" dirty="0"/>
          </a:p>
          <a:p>
            <a:pPr marL="0"/>
            <a:endParaRPr lang="en-US" sz="1700" b="1" dirty="0"/>
          </a:p>
        </p:txBody>
      </p:sp>
      <p:pic>
        <p:nvPicPr>
          <p:cNvPr id="2" name="Picture 1" descr="A screenshot of a white background&#10;&#10;Description automatically generated">
            <a:extLst>
              <a:ext uri="{FF2B5EF4-FFF2-40B4-BE49-F238E27FC236}">
                <a16:creationId xmlns:a16="http://schemas.microsoft.com/office/drawing/2014/main" id="{31E7F7CC-BD57-56BB-9232-2A5F248C7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98" y="640080"/>
            <a:ext cx="3444315" cy="557784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8640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0E7D8D-D46D-A299-9313-9F0D8A6B43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are the </a:t>
            </a:r>
            <a:r>
              <a:rPr lang="fr-FR" dirty="0" err="1"/>
              <a:t>Needs</a:t>
            </a:r>
            <a:r>
              <a:rPr lang="fr-FR" dirty="0"/>
              <a:t> of the SPC Divisions?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7C0C5D-6AC9-4992-5BB7-679C2E477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Type of </a:t>
            </a:r>
            <a:r>
              <a:rPr lang="fr-FR" dirty="0" err="1"/>
              <a:t>products</a:t>
            </a:r>
            <a:endParaRPr lang="fr-FR" dirty="0"/>
          </a:p>
          <a:p>
            <a:r>
              <a:rPr lang="fr-FR" dirty="0" err="1"/>
              <a:t>Written</a:t>
            </a:r>
            <a:r>
              <a:rPr lang="fr-FR" dirty="0"/>
              <a:t>/</a:t>
            </a:r>
            <a:r>
              <a:rPr lang="fr-FR" dirty="0" err="1"/>
              <a:t>spoken</a:t>
            </a:r>
            <a:r>
              <a:rPr lang="fr-FR" dirty="0"/>
              <a:t>/</a:t>
            </a:r>
            <a:r>
              <a:rPr lang="fr-FR" dirty="0" err="1"/>
              <a:t>voice</a:t>
            </a:r>
            <a:r>
              <a:rPr lang="fr-FR" dirty="0"/>
              <a:t>-over</a:t>
            </a:r>
          </a:p>
          <a:p>
            <a:pPr lvl="1"/>
            <a:r>
              <a:rPr lang="fr-FR" dirty="0"/>
              <a:t>New </a:t>
            </a:r>
            <a:r>
              <a:rPr lang="fr-FR" dirty="0" err="1"/>
              <a:t>products</a:t>
            </a:r>
            <a:r>
              <a:rPr lang="fr-FR" dirty="0"/>
              <a:t>, </a:t>
            </a:r>
            <a:r>
              <a:rPr lang="fr-FR" dirty="0" err="1"/>
              <a:t>translated</a:t>
            </a:r>
            <a:r>
              <a:rPr lang="fr-FR" dirty="0"/>
              <a:t> </a:t>
            </a:r>
            <a:r>
              <a:rPr lang="fr-FR" dirty="0" err="1"/>
              <a:t>products</a:t>
            </a:r>
            <a:r>
              <a:rPr lang="fr-FR" dirty="0"/>
              <a:t>, audio</a:t>
            </a:r>
          </a:p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languages</a:t>
            </a:r>
            <a:r>
              <a:rPr lang="fr-FR" dirty="0"/>
              <a:t>?</a:t>
            </a:r>
          </a:p>
          <a:p>
            <a:r>
              <a:rPr lang="fr-FR" dirty="0"/>
              <a:t>In </a:t>
            </a:r>
            <a:r>
              <a:rPr lang="fr-FR" dirty="0" err="1"/>
              <a:t>which</a:t>
            </a:r>
            <a:r>
              <a:rPr lang="fr-FR" dirty="0"/>
              <a:t> countries?</a:t>
            </a:r>
          </a:p>
          <a:p>
            <a:r>
              <a:rPr lang="fr-FR" dirty="0"/>
              <a:t>Type of providers</a:t>
            </a:r>
          </a:p>
          <a:p>
            <a:pPr lvl="1"/>
            <a:r>
              <a:rPr lang="fr-FR" dirty="0" err="1"/>
              <a:t>Agencies</a:t>
            </a:r>
            <a:endParaRPr lang="fr-FR" dirty="0"/>
          </a:p>
          <a:p>
            <a:pPr lvl="1"/>
            <a:r>
              <a:rPr lang="fr-FR" dirty="0" err="1"/>
              <a:t>Freelancers</a:t>
            </a:r>
            <a:endParaRPr lang="fr-FR" dirty="0"/>
          </a:p>
          <a:p>
            <a:pPr algn="ctr"/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C26ED6-69BF-D67E-830E-6EA91C5C8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234" y="2154840"/>
            <a:ext cx="4214565" cy="3885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469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D7BE1-4D14-59E9-226E-906586DA9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41"/>
            <a:ext cx="10515600" cy="1325563"/>
          </a:xfrm>
        </p:spPr>
        <p:txBody>
          <a:bodyPr/>
          <a:lstStyle/>
          <a:p>
            <a:r>
              <a:rPr lang="en-GB" dirty="0"/>
              <a:t>Samples of products – SPC Divisions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73275F-42D9-61FA-3D17-3F68A2C45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466" y="1875354"/>
            <a:ext cx="3101140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7796BF-0A68-6031-4C43-183A009A7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819" y="2989449"/>
            <a:ext cx="2362674" cy="3325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A72C34-8CC7-DB53-14B5-8E6D6F418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186" y="3577565"/>
            <a:ext cx="4280387" cy="28716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CC0AA2-A81D-2D0C-4C9C-FBF386C9C052}"/>
              </a:ext>
            </a:extLst>
          </p:cNvPr>
          <p:cNvSpPr txBox="1"/>
          <p:nvPr/>
        </p:nvSpPr>
        <p:spPr>
          <a:xfrm>
            <a:off x="2998405" y="1506022"/>
            <a:ext cx="16204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Translation </a:t>
            </a:r>
            <a:endParaRPr lang="en-A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A42F09-B575-C1CE-BA9E-D46DDE21E090}"/>
              </a:ext>
            </a:extLst>
          </p:cNvPr>
          <p:cNvSpPr txBox="1"/>
          <p:nvPr/>
        </p:nvSpPr>
        <p:spPr>
          <a:xfrm>
            <a:off x="10009127" y="3659157"/>
            <a:ext cx="12080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Voiceover</a:t>
            </a:r>
            <a:endParaRPr lang="en-AU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0E336F-4E72-3071-3D30-F26380403D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6290" y="2166189"/>
            <a:ext cx="2849919" cy="40605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494857-547E-0D61-8D79-8197623F6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8410" y="1270201"/>
            <a:ext cx="3359592" cy="23073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D7F640-BFF9-4F96-554F-4574C4A9A189}"/>
              </a:ext>
            </a:extLst>
          </p:cNvPr>
          <p:cNvSpPr txBox="1"/>
          <p:nvPr/>
        </p:nvSpPr>
        <p:spPr>
          <a:xfrm>
            <a:off x="9624081" y="1090523"/>
            <a:ext cx="197810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Sign language used</a:t>
            </a:r>
          </a:p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during Triennial </a:t>
            </a:r>
          </a:p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meeting during</a:t>
            </a:r>
          </a:p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COVID-19 by HRSD</a:t>
            </a:r>
            <a:endParaRPr lang="en-A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CC6CFF-7DC9-296A-D8D7-9C3CED073DDD}"/>
              </a:ext>
            </a:extLst>
          </p:cNvPr>
          <p:cNvSpPr txBox="1"/>
          <p:nvPr/>
        </p:nvSpPr>
        <p:spPr>
          <a:xfrm rot="19112035">
            <a:off x="330762" y="2239216"/>
            <a:ext cx="88084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Fijian</a:t>
            </a:r>
            <a:endParaRPr lang="en-A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9B06E0-C812-79EB-0D51-9D4C950F5BEB}"/>
              </a:ext>
            </a:extLst>
          </p:cNvPr>
          <p:cNvSpPr txBox="1"/>
          <p:nvPr/>
        </p:nvSpPr>
        <p:spPr>
          <a:xfrm rot="19139719">
            <a:off x="1099344" y="3166743"/>
            <a:ext cx="109172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Bislama</a:t>
            </a:r>
            <a:endParaRPr lang="en-AU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E791AED-97BE-195E-3D39-54489D51F7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9615" y="3182090"/>
            <a:ext cx="932769" cy="4938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91893F0-7707-D629-C72E-1FB5D81917EF}"/>
              </a:ext>
            </a:extLst>
          </p:cNvPr>
          <p:cNvSpPr txBox="1"/>
          <p:nvPr/>
        </p:nvSpPr>
        <p:spPr>
          <a:xfrm rot="20203635">
            <a:off x="3470370" y="2737008"/>
            <a:ext cx="99351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Tahitian</a:t>
            </a:r>
            <a:endParaRPr lang="en-A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E609D6-E424-47B4-F5A6-09F057582390}"/>
              </a:ext>
            </a:extLst>
          </p:cNvPr>
          <p:cNvSpPr txBox="1"/>
          <p:nvPr/>
        </p:nvSpPr>
        <p:spPr>
          <a:xfrm rot="20203635">
            <a:off x="6129856" y="1360040"/>
            <a:ext cx="125334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Pohnpeian</a:t>
            </a:r>
            <a:endParaRPr lang="en-A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62E862-1869-67DD-7F25-6D01FAF0F8B5}"/>
              </a:ext>
            </a:extLst>
          </p:cNvPr>
          <p:cNvSpPr txBox="1"/>
          <p:nvPr/>
        </p:nvSpPr>
        <p:spPr>
          <a:xfrm rot="20203635">
            <a:off x="6751033" y="3910146"/>
            <a:ext cx="125334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Tuvaluan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0229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DC0C4D-C4F0-A80A-C372-D84F87316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How do you benefit?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000FF-3FE8-070C-D0BC-C990C4D42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Your services are </a:t>
            </a:r>
            <a:r>
              <a:rPr lang="en-US" sz="2200" b="1" dirty="0"/>
              <a:t>visible</a:t>
            </a:r>
            <a:r>
              <a:rPr lang="en-US" sz="2200" dirty="0"/>
              <a:t> and </a:t>
            </a:r>
            <a:r>
              <a:rPr lang="en-US" sz="2200" b="1" dirty="0"/>
              <a:t>accessible</a:t>
            </a:r>
          </a:p>
          <a:p>
            <a:r>
              <a:rPr lang="en-US" sz="2200" dirty="0"/>
              <a:t>Your </a:t>
            </a:r>
            <a:r>
              <a:rPr lang="en-US" sz="2200" b="1" dirty="0"/>
              <a:t>marketability</a:t>
            </a:r>
          </a:p>
          <a:p>
            <a:r>
              <a:rPr lang="en-US" sz="2200" b="1" dirty="0"/>
              <a:t>Guardian</a:t>
            </a:r>
            <a:r>
              <a:rPr lang="en-US" sz="2200" dirty="0"/>
              <a:t> of traditional language</a:t>
            </a:r>
          </a:p>
          <a:p>
            <a:r>
              <a:rPr lang="en-US" sz="2200" b="1" dirty="0"/>
              <a:t>Language sustainability </a:t>
            </a:r>
            <a:r>
              <a:rPr lang="en-US" sz="2200" dirty="0"/>
              <a:t>and </a:t>
            </a:r>
            <a:r>
              <a:rPr lang="en-US" sz="2200" b="1" dirty="0"/>
              <a:t>recognition</a:t>
            </a:r>
          </a:p>
          <a:p>
            <a:endParaRPr lang="en-US" sz="2200" b="1" dirty="0"/>
          </a:p>
          <a:p>
            <a:endParaRPr lang="en-US" sz="2200" b="1" dirty="0"/>
          </a:p>
        </p:txBody>
      </p:sp>
      <p:pic>
        <p:nvPicPr>
          <p:cNvPr id="5" name="Picture 4" descr="A Vanuatu chief in colourful lavalava leading a dance with chanting.">
            <a:extLst>
              <a:ext uri="{FF2B5EF4-FFF2-40B4-BE49-F238E27FC236}">
                <a16:creationId xmlns:a16="http://schemas.microsoft.com/office/drawing/2014/main" id="{30310245-8D31-05E7-39C5-AEAD253503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024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4851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FA44F-18A0-3DFC-567F-5BAABF073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65015"/>
            <a:ext cx="10515600" cy="818931"/>
          </a:xfrm>
        </p:spPr>
        <p:txBody>
          <a:bodyPr>
            <a:normAutofit fontScale="90000"/>
          </a:bodyPr>
          <a:lstStyle/>
          <a:p>
            <a:r>
              <a:rPr lang="en-GB" dirty="0"/>
              <a:t>The Registry of Pacific Island Language Service Providers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574F0-080B-97DD-5915-611D262AF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7976"/>
            <a:ext cx="482436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List of contacts of Pacific language service providers</a:t>
            </a:r>
          </a:p>
          <a:p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Language factsheets</a:t>
            </a:r>
          </a:p>
          <a:p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/>
              <a:t>Available online</a:t>
            </a:r>
          </a:p>
          <a:p>
            <a:endParaRPr lang="en-GB" dirty="0"/>
          </a:p>
          <a:p>
            <a:r>
              <a:rPr lang="en-GB" dirty="0"/>
              <a:t>Accessible to SPC divisions and other stakeholders</a:t>
            </a:r>
          </a:p>
          <a:p>
            <a:endParaRPr lang="en-AU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743289F-4FDC-1BD5-BEA4-48E0B0B3A3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9612593"/>
              </p:ext>
            </p:extLst>
          </p:nvPr>
        </p:nvGraphicFramePr>
        <p:xfrm>
          <a:off x="5867400" y="2142878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4677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EE638-CCD0-5AC5-0632-4462C1592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176" y="108745"/>
            <a:ext cx="10515600" cy="818931"/>
          </a:xfrm>
        </p:spPr>
        <p:txBody>
          <a:bodyPr>
            <a:normAutofit/>
          </a:bodyPr>
          <a:lstStyle/>
          <a:p>
            <a:r>
              <a:rPr lang="en-GB" sz="4000" dirty="0"/>
              <a:t>Procurement Process – RFQ and PSA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A6DC5-1AEF-D2CD-554F-514BE9453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1396206"/>
            <a:ext cx="10515600" cy="4528344"/>
          </a:xfrm>
        </p:spPr>
        <p:txBody>
          <a:bodyPr>
            <a:normAutofit/>
          </a:bodyPr>
          <a:lstStyle/>
          <a:p>
            <a:r>
              <a:rPr lang="en-AU" sz="2000" dirty="0"/>
              <a:t>The Request for Quotation (RFQ) process is used for procurement valued at more than EUR 2,000 and less than or equal to EUR 45,000.</a:t>
            </a:r>
          </a:p>
          <a:p>
            <a:r>
              <a:rPr lang="en-AU" sz="2000" dirty="0"/>
              <a:t>The purpose of this RFQ is to implement Preferred Supplier Agreements (PSA’s).</a:t>
            </a:r>
          </a:p>
          <a:p>
            <a:pPr lvl="1"/>
            <a:r>
              <a:rPr lang="en-AU" sz="1600" dirty="0"/>
              <a:t>An example of a PSA is attached to the RFQ for your information.</a:t>
            </a:r>
          </a:p>
          <a:p>
            <a:pPr lvl="1"/>
            <a:r>
              <a:rPr lang="en-AU" sz="1600" dirty="0"/>
              <a:t>PSA’s are established for an initial period of ONE (1) year and may be renewed for a period not exceeding THREE (3) years, depending on the results and the quality of the services provided.</a:t>
            </a:r>
          </a:p>
          <a:p>
            <a:pPr lvl="1"/>
            <a:r>
              <a:rPr lang="en-AU" sz="1600" dirty="0"/>
              <a:t>In the event of a bid being accepted, procurement will take place under SPC’s General Terms and Conditions of Contract and the PSA conditions.</a:t>
            </a:r>
          </a:p>
          <a:p>
            <a:pPr lvl="1"/>
            <a:r>
              <a:rPr lang="en-AU" sz="1600" dirty="0"/>
              <a:t>Any request to modify the General Contractual Conditions and/or the contractual clauses of the PSA must be made when the offer is submitted and attached to the submission.</a:t>
            </a:r>
          </a:p>
          <a:p>
            <a:pPr lvl="1"/>
            <a:r>
              <a:rPr lang="en-AU" sz="1600" dirty="0"/>
              <a:t>In the absence of requests for amendments, the General Conditions of Contract and the PSA conditions will be deemed to be known, understood and accepted by the bidder.</a:t>
            </a:r>
          </a:p>
          <a:p>
            <a:r>
              <a:rPr lang="en-AU" sz="2000" dirty="0"/>
              <a:t>Please contact SPC should you have any questions:</a:t>
            </a:r>
          </a:p>
          <a:p>
            <a:pPr lvl="1"/>
            <a:r>
              <a:rPr lang="en-AU" sz="1600" dirty="0"/>
              <a:t>Jane KANAS, Pacific Island Language Service Officer (</a:t>
            </a:r>
            <a:r>
              <a:rPr lang="en-AU" sz="1600" dirty="0">
                <a:hlinkClick r:id="rId2"/>
              </a:rPr>
              <a:t>janek@spc.int</a:t>
            </a:r>
            <a:r>
              <a:rPr lang="en-AU" sz="1600" dirty="0"/>
              <a:t>);</a:t>
            </a:r>
          </a:p>
          <a:p>
            <a:pPr lvl="1"/>
            <a:r>
              <a:rPr lang="en-AU" sz="1600" dirty="0"/>
              <a:t>The Procurement Team (</a:t>
            </a:r>
            <a:r>
              <a:rPr lang="en-AU" sz="1600" dirty="0">
                <a:hlinkClick r:id="rId3"/>
              </a:rPr>
              <a:t>procurement@spc.int</a:t>
            </a:r>
            <a:r>
              <a:rPr lang="en-AU" sz="1600" dirty="0"/>
              <a:t>).</a:t>
            </a:r>
          </a:p>
          <a:p>
            <a:endParaRPr lang="en-AU" sz="2000" dirty="0"/>
          </a:p>
          <a:p>
            <a:endParaRPr lang="en-AU" sz="20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6992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57030-66FC-D4DF-57C3-FDE8EC81E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1" y="99220"/>
            <a:ext cx="10515600" cy="818931"/>
          </a:xfrm>
        </p:spPr>
        <p:txBody>
          <a:bodyPr>
            <a:normAutofit/>
          </a:bodyPr>
          <a:lstStyle/>
          <a:p>
            <a:r>
              <a:rPr lang="en-GB" sz="4000" dirty="0"/>
              <a:t>Procurement – Submission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10031-C1C9-D7E8-CB82-96F3DDABA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1" y="1369326"/>
            <a:ext cx="10515600" cy="44504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AU" sz="2000" dirty="0"/>
              <a:t>You must submit your quotation and all supporting documents in </a:t>
            </a:r>
            <a:r>
              <a:rPr lang="en-AU" sz="2000" b="1" dirty="0"/>
              <a:t>English</a:t>
            </a:r>
            <a:r>
              <a:rPr lang="en-AU" sz="2000" dirty="0"/>
              <a:t> </a:t>
            </a:r>
            <a:r>
              <a:rPr lang="en-AU" sz="2000" b="1" dirty="0"/>
              <a:t>or</a:t>
            </a:r>
            <a:r>
              <a:rPr lang="en-AU" sz="2000" dirty="0"/>
              <a:t> in </a:t>
            </a:r>
            <a:r>
              <a:rPr lang="en-AU" sz="2000" b="1" dirty="0"/>
              <a:t>French</a:t>
            </a:r>
            <a:r>
              <a:rPr lang="en-AU" sz="2000" dirty="0"/>
              <a:t> and as an attachment to an email sent to </a:t>
            </a:r>
            <a:r>
              <a:rPr lang="en-AU" sz="2000" dirty="0">
                <a:hlinkClick r:id="rId3"/>
              </a:rPr>
              <a:t>procurement@spc.int</a:t>
            </a:r>
            <a:r>
              <a:rPr lang="en-AU" sz="2000" dirty="0"/>
              <a:t> and with the subject line of your email as follows: </a:t>
            </a:r>
            <a:r>
              <a:rPr lang="en-AU" sz="2000" b="1" dirty="0"/>
              <a:t>Submission RFQ23-5876</a:t>
            </a:r>
            <a:r>
              <a:rPr lang="en-AU" sz="2000" dirty="0"/>
              <a:t>.  The email should also be copied to </a:t>
            </a:r>
            <a:r>
              <a:rPr lang="en-AU" sz="2000" dirty="0">
                <a:hlinkClick r:id="rId4"/>
              </a:rPr>
              <a:t>rfq@spc.int</a:t>
            </a:r>
            <a:r>
              <a:rPr lang="en-AU" sz="20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AU" sz="2000" dirty="0"/>
              <a:t>The </a:t>
            </a:r>
            <a:r>
              <a:rPr lang="en-AU" sz="2000" b="1" dirty="0"/>
              <a:t>supporting documents </a:t>
            </a:r>
            <a:r>
              <a:rPr lang="en-AU" sz="2000" dirty="0"/>
              <a:t>expected in this RFQ are: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000" dirty="0"/>
              <a:t>The </a:t>
            </a:r>
            <a:r>
              <a:rPr lang="en-AU" sz="2000" b="1" dirty="0"/>
              <a:t>Conflict-of-Interest Declaration </a:t>
            </a:r>
            <a:r>
              <a:rPr lang="en-AU" sz="2000" dirty="0"/>
              <a:t>form completed;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000" dirty="0"/>
              <a:t>A </a:t>
            </a:r>
            <a:r>
              <a:rPr lang="en-AU" sz="2000" b="1" dirty="0"/>
              <a:t>resume</a:t>
            </a:r>
            <a:r>
              <a:rPr lang="en-AU" sz="2000" dirty="0"/>
              <a:t> written in either English or French;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000" dirty="0"/>
              <a:t>The </a:t>
            </a:r>
            <a:r>
              <a:rPr lang="en-AU" sz="2000" b="1" dirty="0"/>
              <a:t>Technical Proposal Form </a:t>
            </a:r>
            <a:r>
              <a:rPr lang="en-AU" sz="2000" dirty="0"/>
              <a:t>from Annex 1 completed and signed;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000" dirty="0"/>
              <a:t>The </a:t>
            </a:r>
            <a:r>
              <a:rPr lang="en-AU" sz="2000" b="1" dirty="0"/>
              <a:t>Financial Proposal Form </a:t>
            </a:r>
            <a:r>
              <a:rPr lang="en-AU" sz="2000" dirty="0"/>
              <a:t>from Annex 2 completed and signed;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000" dirty="0"/>
              <a:t>The </a:t>
            </a:r>
            <a:r>
              <a:rPr lang="en-AU" sz="2000" b="1" dirty="0"/>
              <a:t>PSA template amended with your suggestions if needed </a:t>
            </a:r>
            <a:r>
              <a:rPr lang="en-AU" sz="2000" dirty="0"/>
              <a:t>(Annexe 4 of the PSA).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AU" sz="2000" dirty="0"/>
              <a:t>Bids will be evaluated on the basis of information received by </a:t>
            </a:r>
            <a:r>
              <a:rPr lang="en-AU" sz="2000" b="1" dirty="0">
                <a:solidFill>
                  <a:srgbClr val="FF0000"/>
                </a:solidFill>
              </a:rPr>
              <a:t>07/01/2024 at 23h00 (11 pm) New Caledonia time</a:t>
            </a:r>
            <a:r>
              <a:rPr lang="en-A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883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EE638-CCD0-5AC5-0632-4462C1592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4426" y="99220"/>
            <a:ext cx="10515600" cy="8189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sz="4000" dirty="0"/>
              <a:t>Procurement – Technical Evaluation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A6DC5-1AEF-D2CD-554F-514BE9453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sz="2000" dirty="0"/>
          </a:p>
          <a:p>
            <a:endParaRPr lang="en-AU" sz="2000" dirty="0"/>
          </a:p>
          <a:p>
            <a:endParaRPr lang="en-AU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10BD7FA-B6A4-0D23-E8AC-16FB79B8D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287922"/>
              </p:ext>
            </p:extLst>
          </p:nvPr>
        </p:nvGraphicFramePr>
        <p:xfrm>
          <a:off x="3091498" y="1520984"/>
          <a:ext cx="6561455" cy="4679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4436">
                  <a:extLst>
                    <a:ext uri="{9D8B030D-6E8A-4147-A177-3AD203B41FA5}">
                      <a16:colId xmlns:a16="http://schemas.microsoft.com/office/drawing/2014/main" val="490925984"/>
                    </a:ext>
                  </a:extLst>
                </a:gridCol>
                <a:gridCol w="771185">
                  <a:extLst>
                    <a:ext uri="{9D8B030D-6E8A-4147-A177-3AD203B41FA5}">
                      <a16:colId xmlns:a16="http://schemas.microsoft.com/office/drawing/2014/main" val="1612446270"/>
                    </a:ext>
                  </a:extLst>
                </a:gridCol>
                <a:gridCol w="1065834">
                  <a:extLst>
                    <a:ext uri="{9D8B030D-6E8A-4147-A177-3AD203B41FA5}">
                      <a16:colId xmlns:a16="http://schemas.microsoft.com/office/drawing/2014/main" val="2914705109"/>
                    </a:ext>
                  </a:extLst>
                </a:gridCol>
              </a:tblGrid>
              <a:tr h="70178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Evaluation criteria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400" dirty="0">
                          <a:effectLst/>
                        </a:rPr>
                        <a:t>Score Weight (%)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400" dirty="0">
                          <a:effectLst/>
                        </a:rPr>
                        <a:t>Points obtainable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8693683"/>
                  </a:ext>
                </a:extLst>
              </a:tr>
              <a:tr h="200510">
                <a:tc gridSpan="3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solidFill>
                            <a:srgbClr val="FFFF99"/>
                          </a:solidFill>
                          <a:effectLst/>
                        </a:rPr>
                        <a:t>Mandatory requirements</a:t>
                      </a:r>
                      <a:endParaRPr lang="fr-FR" sz="1200" dirty="0">
                        <a:solidFill>
                          <a:srgbClr val="FFFF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514775"/>
                  </a:ext>
                </a:extLst>
              </a:tr>
              <a:tr h="735204"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4371975" algn="l"/>
                        </a:tabLst>
                      </a:pPr>
                      <a:r>
                        <a:rPr lang="en-AU" sz="1100" dirty="0">
                          <a:effectLst/>
                        </a:rPr>
                        <a:t>Conflict-of-Interest Declaration</a:t>
                      </a:r>
                      <a:endParaRPr lang="fr-FR" sz="11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4371975" algn="l"/>
                        </a:tabLst>
                      </a:pPr>
                      <a:r>
                        <a:rPr lang="en-AU" sz="1100" dirty="0">
                          <a:effectLst/>
                        </a:rPr>
                        <a:t>Resume</a:t>
                      </a:r>
                      <a:endParaRPr lang="fr-FR" sz="11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4371975" algn="l"/>
                        </a:tabLst>
                      </a:pPr>
                      <a:r>
                        <a:rPr lang="en-AU" sz="1100" dirty="0">
                          <a:effectLst/>
                        </a:rPr>
                        <a:t>Technical Proposal Form (Annex 1)</a:t>
                      </a:r>
                      <a:endParaRPr lang="fr-FR" sz="11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AU" sz="1100" dirty="0">
                          <a:effectLst/>
                        </a:rPr>
                        <a:t>Financial Proposal Form (Annex 2)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dirty="0">
                          <a:effectLst/>
                        </a:rPr>
                        <a:t>Mandatory requirements. Bidders will be disqualified if any of the requirements are not met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725430"/>
                  </a:ext>
                </a:extLst>
              </a:tr>
              <a:tr h="469076">
                <a:tc gridSpan="3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solidFill>
                            <a:srgbClr val="FFFF99"/>
                          </a:solidFill>
                          <a:effectLst/>
                        </a:rPr>
                        <a:t>Technical requirements</a:t>
                      </a:r>
                      <a:endParaRPr lang="fr-FR" sz="1200" dirty="0">
                        <a:solidFill>
                          <a:srgbClr val="FFFF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918764"/>
                  </a:ext>
                </a:extLst>
              </a:tr>
              <a:tr h="73520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dirty="0">
                          <a:solidFill>
                            <a:schemeClr val="accent4"/>
                          </a:solidFill>
                          <a:effectLst/>
                        </a:rPr>
                        <a:t>Technical requirement 1:  </a:t>
                      </a:r>
                      <a:r>
                        <a:rPr lang="en-AU" sz="1100" dirty="0">
                          <a:effectLst/>
                        </a:rPr>
                        <a:t>Experience in producing language products (translation and/or revision, interpretation, proofreading and/or editing, transcription, voiceover, sign language, etc.) one way or both ways between source and target language (Pacific language(s), English, French).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40%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280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0151251"/>
                  </a:ext>
                </a:extLst>
              </a:tr>
              <a:tr h="367602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dirty="0">
                          <a:solidFill>
                            <a:schemeClr val="accent4"/>
                          </a:solidFill>
                          <a:effectLst/>
                        </a:rPr>
                        <a:t>Technical requirement 2:  </a:t>
                      </a:r>
                      <a:r>
                        <a:rPr lang="en-AU" sz="1100" dirty="0">
                          <a:effectLst/>
                        </a:rPr>
                        <a:t>Good knowledge of the country (from which language is from) and the Pacific Region culture and values.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20%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140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9297806"/>
                  </a:ext>
                </a:extLst>
              </a:tr>
              <a:tr h="551403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dirty="0">
                          <a:solidFill>
                            <a:schemeClr val="accent4"/>
                          </a:solidFill>
                          <a:effectLst/>
                        </a:rPr>
                        <a:t>Technical requirement 3:  </a:t>
                      </a:r>
                      <a:r>
                        <a:rPr lang="en-AU" sz="1100" dirty="0">
                          <a:effectLst/>
                        </a:rPr>
                        <a:t>Good knowledge of areas relevant to SPC’s activities (fisheries, public health, climate change, etc.) and of development issues in the Pacific Islands region.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15%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105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9220832"/>
                  </a:ext>
                </a:extLst>
              </a:tr>
              <a:tr h="367602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solidFill>
                            <a:schemeClr val="accent4"/>
                          </a:solidFill>
                          <a:effectLst/>
                        </a:rPr>
                        <a:t>Technical requirement 4: </a:t>
                      </a:r>
                      <a:r>
                        <a:rPr lang="en-AU" sz="1100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en-AU" sz="1100" dirty="0">
                          <a:effectLst/>
                        </a:rPr>
                        <a:t>Tertiary or higher education, preferably in the area the candidate applies for, or equivalent professional experience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15%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105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1637025"/>
                  </a:ext>
                </a:extLst>
              </a:tr>
              <a:tr h="367602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solidFill>
                            <a:schemeClr val="accent4"/>
                          </a:solidFill>
                          <a:effectLst/>
                        </a:rPr>
                        <a:t>Technical requirement 5</a:t>
                      </a:r>
                      <a:r>
                        <a:rPr lang="en-AU" sz="1100" dirty="0">
                          <a:solidFill>
                            <a:schemeClr val="accent4"/>
                          </a:solidFill>
                          <a:effectLst/>
                        </a:rPr>
                        <a:t>: </a:t>
                      </a:r>
                      <a:r>
                        <a:rPr lang="en-AU" sz="1100" dirty="0">
                          <a:effectLst/>
                        </a:rPr>
                        <a:t>Demonstration of best practices in tools or systems used and quality control processes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10%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70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6917723"/>
                  </a:ext>
                </a:extLst>
              </a:tr>
              <a:tr h="183801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dirty="0">
                          <a:effectLst/>
                        </a:rPr>
                        <a:t> Total Score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b="1" dirty="0">
                          <a:effectLst/>
                        </a:rPr>
                        <a:t>100%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b="1" dirty="0">
                          <a:effectLst/>
                        </a:rPr>
                        <a:t>700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3561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386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A738-5B1C-8DCD-0694-0AD3BECD58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Do you have any questions?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0C4C5B-5D12-CBE2-66CD-8778EB65D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8132" y="1998663"/>
            <a:ext cx="5755736" cy="4351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4098FD-C05B-189C-C9B3-7359863CB476}"/>
              </a:ext>
            </a:extLst>
          </p:cNvPr>
          <p:cNvSpPr txBox="1"/>
          <p:nvPr/>
        </p:nvSpPr>
        <p:spPr>
          <a:xfrm>
            <a:off x="8402088" y="6350000"/>
            <a:ext cx="5717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hlinkClick r:id="rId4" action="ppaction://hlinkfile"/>
              </a:rPr>
              <a:t>Source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150343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andy beach with trees and a hill&#10;&#10;Description automatically generated">
            <a:extLst>
              <a:ext uri="{FF2B5EF4-FFF2-40B4-BE49-F238E27FC236}">
                <a16:creationId xmlns:a16="http://schemas.microsoft.com/office/drawing/2014/main" id="{ADE25921-48A6-A3B4-57EB-CFB25D897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077" y="183287"/>
            <a:ext cx="8259664" cy="6194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92831B-289C-129E-930D-7C8429CBE4C8}"/>
              </a:ext>
            </a:extLst>
          </p:cNvPr>
          <p:cNvSpPr/>
          <p:nvPr/>
        </p:nvSpPr>
        <p:spPr>
          <a:xfrm>
            <a:off x="4168502" y="1570099"/>
            <a:ext cx="9971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Alii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7BA956-9E32-3842-34EF-0350A5E73E21}"/>
              </a:ext>
            </a:extLst>
          </p:cNvPr>
          <p:cNvSpPr/>
          <p:nvPr/>
        </p:nvSpPr>
        <p:spPr>
          <a:xfrm>
            <a:off x="3754638" y="2483911"/>
            <a:ext cx="42036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buNone/>
            </a:pPr>
            <a:r>
              <a:rPr lang="en-AU" sz="3600" b="1" i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auxNext-Medium"/>
              </a:rPr>
              <a:t>Mālō</a:t>
            </a:r>
            <a:r>
              <a:rPr lang="en-AU" sz="3600" b="1" i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auxNext-Medium"/>
              </a:rPr>
              <a:t> e </a:t>
            </a:r>
            <a:r>
              <a:rPr lang="en-AU" sz="3600" b="1" i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auxNext-Medium"/>
              </a:rPr>
              <a:t>lelei</a:t>
            </a:r>
            <a:endParaRPr lang="en-AU" sz="3600" b="1" i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auxNext-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097355-740D-858D-B58C-223384F5346E}"/>
              </a:ext>
            </a:extLst>
          </p:cNvPr>
          <p:cNvSpPr txBox="1"/>
          <p:nvPr/>
        </p:nvSpPr>
        <p:spPr>
          <a:xfrm>
            <a:off x="3926837" y="519470"/>
            <a:ext cx="2477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i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auxNext-Medium"/>
              </a:rPr>
              <a:t>Talofa lava</a:t>
            </a:r>
          </a:p>
          <a:p>
            <a:endParaRPr lang="en-AU" sz="4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9D86E-0E24-C493-4A94-16D80DB1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73" y="2617880"/>
            <a:ext cx="10515600" cy="1325563"/>
          </a:xfrm>
          <a:noFill/>
        </p:spPr>
        <p:txBody>
          <a:bodyPr/>
          <a:lstStyle/>
          <a:p>
            <a:r>
              <a:rPr lang="en-GB" b="1" dirty="0"/>
              <a:t>Warm Pacific </a:t>
            </a:r>
            <a:br>
              <a:rPr lang="en-GB" b="1" dirty="0"/>
            </a:br>
            <a:r>
              <a:rPr lang="en-GB" b="1" dirty="0"/>
              <a:t>Greetings!</a:t>
            </a:r>
            <a:endParaRPr lang="en-AU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29F098-1676-2F07-795A-AA02B5C8087C}"/>
              </a:ext>
            </a:extLst>
          </p:cNvPr>
          <p:cNvSpPr txBox="1"/>
          <p:nvPr/>
        </p:nvSpPr>
        <p:spPr>
          <a:xfrm>
            <a:off x="3986266" y="3579483"/>
            <a:ext cx="5712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auxNext-Medium"/>
              </a:rPr>
              <a:t>Namaste</a:t>
            </a:r>
            <a:endParaRPr lang="en-AU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949F3E-B71B-F03A-02FA-4EBE31BEC5BE}"/>
              </a:ext>
            </a:extLst>
          </p:cNvPr>
          <p:cNvSpPr txBox="1"/>
          <p:nvPr/>
        </p:nvSpPr>
        <p:spPr>
          <a:xfrm>
            <a:off x="6410332" y="4405224"/>
            <a:ext cx="2811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i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auxNext-Medium"/>
              </a:rPr>
              <a:t>Fakaalofa</a:t>
            </a:r>
            <a:r>
              <a:rPr lang="en-AU" sz="28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auxNext-Medium"/>
              </a:rPr>
              <a:t> </a:t>
            </a:r>
            <a:r>
              <a:rPr lang="en-AU" sz="2800" b="1" i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auxNext-Medium"/>
              </a:rPr>
              <a:t>lahi</a:t>
            </a:r>
            <a:r>
              <a:rPr lang="en-AU" sz="28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auxNext-Medium"/>
              </a:rPr>
              <a:t> </a:t>
            </a:r>
            <a:r>
              <a:rPr lang="en-AU" sz="2800" b="1" i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auxNext-Medium"/>
              </a:rPr>
              <a:t>atu</a:t>
            </a:r>
            <a:endParaRPr lang="en-A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0785FD-6042-3F0B-FD26-4D03828B2D92}"/>
              </a:ext>
            </a:extLst>
          </p:cNvPr>
          <p:cNvSpPr txBox="1"/>
          <p:nvPr/>
        </p:nvSpPr>
        <p:spPr>
          <a:xfrm>
            <a:off x="3926837" y="4372211"/>
            <a:ext cx="2189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i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auxNext-Medium"/>
              </a:rPr>
              <a:t>Kia </a:t>
            </a:r>
            <a:r>
              <a:rPr lang="en-AU" sz="4000" b="1" i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auxNext-Medium"/>
              </a:rPr>
              <a:t>orana</a:t>
            </a:r>
            <a:endParaRPr lang="en-AU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945175-B795-62D1-106C-EC533312B229}"/>
              </a:ext>
            </a:extLst>
          </p:cNvPr>
          <p:cNvSpPr txBox="1"/>
          <p:nvPr/>
        </p:nvSpPr>
        <p:spPr>
          <a:xfrm>
            <a:off x="7154065" y="441144"/>
            <a:ext cx="3105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i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auxNext-Medium"/>
              </a:rPr>
              <a:t>Welkam</a:t>
            </a:r>
            <a:r>
              <a:rPr lang="en-AU" sz="3600" b="1" i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auxNext-Medium"/>
              </a:rPr>
              <a:t> olgeta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1D241B-8587-24A0-A4F9-79AE92046319}"/>
              </a:ext>
            </a:extLst>
          </p:cNvPr>
          <p:cNvSpPr txBox="1"/>
          <p:nvPr/>
        </p:nvSpPr>
        <p:spPr>
          <a:xfrm>
            <a:off x="7588275" y="1401783"/>
            <a:ext cx="1442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auxNext-Medium"/>
              </a:rPr>
              <a:t>Talofa </a:t>
            </a:r>
            <a:r>
              <a:rPr lang="en-AU" sz="2800" b="1" i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auxNext-Medium"/>
              </a:rPr>
              <a:t>ni</a:t>
            </a:r>
            <a:endParaRPr lang="en-AU" sz="2800" b="1" i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auxNext-Medium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94607D-9484-A98B-0BA3-7F16252F19E4}"/>
              </a:ext>
            </a:extLst>
          </p:cNvPr>
          <p:cNvSpPr txBox="1"/>
          <p:nvPr/>
        </p:nvSpPr>
        <p:spPr>
          <a:xfrm>
            <a:off x="8940307" y="5400183"/>
            <a:ext cx="263838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auxNext-Medium"/>
              </a:rPr>
              <a:t>Ni </a:t>
            </a:r>
            <a:r>
              <a:rPr lang="en-AU" sz="4400" i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auxNext-Medium"/>
              </a:rPr>
              <a:t>sa</a:t>
            </a:r>
            <a:r>
              <a:rPr lang="en-AU" sz="4400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auxNext-Medium"/>
              </a:rPr>
              <a:t> </a:t>
            </a:r>
            <a:r>
              <a:rPr lang="en-AU" sz="4400" i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auxNext-Medium"/>
              </a:rPr>
              <a:t>bula</a:t>
            </a:r>
            <a:r>
              <a:rPr lang="en-AU" sz="4400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auxNext-Medium"/>
              </a:rPr>
              <a:t> </a:t>
            </a:r>
          </a:p>
          <a:p>
            <a:endParaRPr lang="en-A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F1B2C9-CC7A-816E-1946-616EAEB94802}"/>
              </a:ext>
            </a:extLst>
          </p:cNvPr>
          <p:cNvSpPr txBox="1"/>
          <p:nvPr/>
        </p:nvSpPr>
        <p:spPr>
          <a:xfrm>
            <a:off x="6497682" y="5441756"/>
            <a:ext cx="1923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‘Mo </a:t>
            </a:r>
            <a:r>
              <a:rPr lang="en-AU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Yoran</a:t>
            </a:r>
            <a:endParaRPr lang="en-AU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1BFBC5-B099-5224-5E06-F8614B29B129}"/>
              </a:ext>
            </a:extLst>
          </p:cNvPr>
          <p:cNvSpPr txBox="1"/>
          <p:nvPr/>
        </p:nvSpPr>
        <p:spPr>
          <a:xfrm>
            <a:off x="3917183" y="5378854"/>
            <a:ext cx="224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Ko </a:t>
            </a:r>
            <a:r>
              <a:rPr lang="en-AU" sz="2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na</a:t>
            </a:r>
            <a:r>
              <a:rPr lang="en-A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Mauri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6B78F5-FEC8-EE28-4003-FC48BB8CCFAE}"/>
              </a:ext>
            </a:extLst>
          </p:cNvPr>
          <p:cNvSpPr txBox="1"/>
          <p:nvPr/>
        </p:nvSpPr>
        <p:spPr>
          <a:xfrm>
            <a:off x="9870110" y="3876429"/>
            <a:ext cx="1904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Ia </a:t>
            </a:r>
            <a:r>
              <a:rPr lang="en-AU" sz="4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ora</a:t>
            </a:r>
            <a:endParaRPr lang="en-AU" sz="4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ADEF09-3734-5A0C-1A4B-0468638388FB}"/>
              </a:ext>
            </a:extLst>
          </p:cNvPr>
          <p:cNvSpPr txBox="1"/>
          <p:nvPr/>
        </p:nvSpPr>
        <p:spPr>
          <a:xfrm>
            <a:off x="6658269" y="2589117"/>
            <a:ext cx="2600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Kaselehi</a:t>
            </a:r>
            <a:endParaRPr lang="en-A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AU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6B783A-2E8A-3FB6-ED3B-B47A7B9035BC}"/>
              </a:ext>
            </a:extLst>
          </p:cNvPr>
          <p:cNvSpPr txBox="1"/>
          <p:nvPr/>
        </p:nvSpPr>
        <p:spPr>
          <a:xfrm>
            <a:off x="9506270" y="4774509"/>
            <a:ext cx="21033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Mogethin</a:t>
            </a:r>
            <a:endParaRPr lang="en-AU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en-AU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FBBB30-4CEE-D28A-4D69-F782229C6101}"/>
              </a:ext>
            </a:extLst>
          </p:cNvPr>
          <p:cNvSpPr txBox="1"/>
          <p:nvPr/>
        </p:nvSpPr>
        <p:spPr>
          <a:xfrm>
            <a:off x="6679755" y="3643554"/>
            <a:ext cx="227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Talofa</a:t>
            </a:r>
            <a:endParaRPr lang="en-A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FE4F7D-DA70-F6FD-9500-C08D7E122463}"/>
              </a:ext>
            </a:extLst>
          </p:cNvPr>
          <p:cNvSpPr txBox="1"/>
          <p:nvPr/>
        </p:nvSpPr>
        <p:spPr>
          <a:xfrm>
            <a:off x="5335970" y="1187324"/>
            <a:ext cx="222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Hafa</a:t>
            </a:r>
            <a:r>
              <a:rPr lang="en-GB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GB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adai</a:t>
            </a:r>
            <a:endParaRPr lang="en-AU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EA4717-36AE-C397-B258-2A3B6FC3795F}"/>
              </a:ext>
            </a:extLst>
          </p:cNvPr>
          <p:cNvSpPr txBox="1"/>
          <p:nvPr/>
        </p:nvSpPr>
        <p:spPr>
          <a:xfrm>
            <a:off x="9626406" y="2637994"/>
            <a:ext cx="2664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Bonjour</a:t>
            </a:r>
            <a:endParaRPr lang="en-AU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D14561-8842-05AF-AACE-FB457696E73E}"/>
              </a:ext>
            </a:extLst>
          </p:cNvPr>
          <p:cNvSpPr txBox="1"/>
          <p:nvPr/>
        </p:nvSpPr>
        <p:spPr>
          <a:xfrm>
            <a:off x="9534686" y="1147325"/>
            <a:ext cx="1786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Iakwe</a:t>
            </a:r>
            <a:endParaRPr lang="en-A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DC593E-EAA6-4551-AEDC-F7EB1375A2ED}"/>
              </a:ext>
            </a:extLst>
          </p:cNvPr>
          <p:cNvSpPr txBox="1"/>
          <p:nvPr/>
        </p:nvSpPr>
        <p:spPr>
          <a:xfrm>
            <a:off x="6331833" y="1955317"/>
            <a:ext cx="222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Ran </a:t>
            </a:r>
            <a:r>
              <a:rPr lang="en-GB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annim</a:t>
            </a:r>
            <a:endParaRPr lang="en-AU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5594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02E0D-6649-1511-8D57-2A21032AFC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– Who are we?</a:t>
            </a:r>
            <a:endParaRPr lang="en-AU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1B20F56-1006-AA0D-E2AF-A7A11F9FA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95066"/>
              </p:ext>
            </p:extLst>
          </p:nvPr>
        </p:nvGraphicFramePr>
        <p:xfrm>
          <a:off x="1526796" y="2055303"/>
          <a:ext cx="824708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544">
                  <a:extLst>
                    <a:ext uri="{9D8B030D-6E8A-4147-A177-3AD203B41FA5}">
                      <a16:colId xmlns:a16="http://schemas.microsoft.com/office/drawing/2014/main" val="1032026803"/>
                    </a:ext>
                  </a:extLst>
                </a:gridCol>
                <a:gridCol w="4123544">
                  <a:extLst>
                    <a:ext uri="{9D8B030D-6E8A-4147-A177-3AD203B41FA5}">
                      <a16:colId xmlns:a16="http://schemas.microsoft.com/office/drawing/2014/main" val="3771529529"/>
                    </a:ext>
                  </a:extLst>
                </a:gridCol>
              </a:tblGrid>
              <a:tr h="1411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Audrey Roiné</a:t>
                      </a:r>
                      <a:br>
                        <a:rPr lang="en-GB" b="0" dirty="0"/>
                      </a:br>
                      <a:r>
                        <a:rPr lang="en-GB" b="0" dirty="0"/>
                        <a:t>Translation Coordinator</a:t>
                      </a:r>
                      <a:br>
                        <a:rPr lang="en-GB" b="0" dirty="0"/>
                      </a:br>
                      <a:r>
                        <a:rPr lang="en-GB" b="0" dirty="0"/>
                        <a:t>SPC, Noumea</a:t>
                      </a:r>
                      <a:endParaRPr lang="en-AU" b="0" dirty="0"/>
                    </a:p>
                    <a:p>
                      <a:endParaRPr lang="en-AU" dirty="0"/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Jane Kanas</a:t>
                      </a:r>
                      <a:br>
                        <a:rPr lang="en-GB" b="0" dirty="0"/>
                      </a:br>
                      <a:r>
                        <a:rPr lang="en-GB" b="0" dirty="0"/>
                        <a:t>Project Officer</a:t>
                      </a:r>
                      <a:br>
                        <a:rPr lang="en-GB" b="0" dirty="0"/>
                      </a:br>
                      <a:r>
                        <a:rPr lang="en-GB" b="0" dirty="0"/>
                        <a:t>PacLang Project</a:t>
                      </a:r>
                      <a:br>
                        <a:rPr lang="en-GB" b="0" dirty="0"/>
                      </a:br>
                      <a:r>
                        <a:rPr lang="en-GB" b="0" dirty="0"/>
                        <a:t>SPC, Noumea</a:t>
                      </a:r>
                    </a:p>
                    <a:p>
                      <a:pPr algn="l"/>
                      <a:endParaRPr lang="en-A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402209"/>
                  </a:ext>
                </a:extLst>
              </a:tr>
              <a:tr h="1499353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Celine Muron</a:t>
                      </a:r>
                    </a:p>
                    <a:p>
                      <a:r>
                        <a:rPr lang="en-GB" dirty="0"/>
                        <a:t>Information and Outreach Officer</a:t>
                      </a:r>
                      <a:br>
                        <a:rPr lang="en-GB" dirty="0"/>
                      </a:br>
                      <a:r>
                        <a:rPr lang="en-GB" dirty="0"/>
                        <a:t>FAME</a:t>
                      </a:r>
                      <a:br>
                        <a:rPr lang="en-GB" dirty="0"/>
                      </a:br>
                      <a:r>
                        <a:rPr lang="en-GB" dirty="0"/>
                        <a:t>SPC, Noumea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Nicole Thai</a:t>
                      </a:r>
                    </a:p>
                    <a:p>
                      <a:r>
                        <a:rPr lang="en-GB" dirty="0"/>
                        <a:t>Procurement and Grants Officer</a:t>
                      </a:r>
                      <a:br>
                        <a:rPr lang="en-GB" dirty="0"/>
                      </a:br>
                      <a:r>
                        <a:rPr lang="en-GB" dirty="0"/>
                        <a:t>OMD</a:t>
                      </a:r>
                      <a:br>
                        <a:rPr lang="en-GB" dirty="0"/>
                      </a:br>
                      <a:r>
                        <a:rPr lang="en-GB" dirty="0"/>
                        <a:t>SPC, Noumea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121290"/>
                  </a:ext>
                </a:extLst>
              </a:tr>
            </a:tbl>
          </a:graphicData>
        </a:graphic>
      </p:graphicFrame>
      <p:pic>
        <p:nvPicPr>
          <p:cNvPr id="9" name="Content Placeholder 4" descr="A person wearing glasses and a black shirt&#10;&#10;Description automatically generated">
            <a:extLst>
              <a:ext uri="{FF2B5EF4-FFF2-40B4-BE49-F238E27FC236}">
                <a16:creationId xmlns:a16="http://schemas.microsoft.com/office/drawing/2014/main" id="{424889F6-B3D3-8789-CC72-35201FE0C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77"/>
          <a:stretch/>
        </p:blipFill>
        <p:spPr>
          <a:xfrm>
            <a:off x="8481980" y="2381129"/>
            <a:ext cx="923497" cy="1162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FA4053-9A6E-727E-1CD2-AA6783259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346" y="5058314"/>
            <a:ext cx="1083532" cy="1031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9E76B5-B4B9-F7E2-A43A-C2AE06252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934" y="2494587"/>
            <a:ext cx="1083532" cy="1049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6671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6B147-2B78-2CE5-A7C9-A1E8C202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dirty="0"/>
              <a:t>Session topics</a:t>
            </a:r>
            <a:endParaRPr lang="en-AU" sz="54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CBC7D-3FE7-F15B-E513-D92891583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Brief background information on SPC</a:t>
            </a:r>
          </a:p>
          <a:p>
            <a:r>
              <a:rPr lang="en-GB" sz="2000" dirty="0"/>
              <a:t>SPC’s work </a:t>
            </a:r>
          </a:p>
          <a:p>
            <a:r>
              <a:rPr lang="en-GB" sz="2000" dirty="0"/>
              <a:t>How project started</a:t>
            </a:r>
          </a:p>
          <a:p>
            <a:r>
              <a:rPr lang="en-GB" sz="2000" dirty="0"/>
              <a:t>What is the project about</a:t>
            </a:r>
          </a:p>
          <a:p>
            <a:r>
              <a:rPr lang="en-GB" sz="2000" dirty="0"/>
              <a:t>What are the needs of SPC divisions?</a:t>
            </a:r>
          </a:p>
          <a:p>
            <a:r>
              <a:rPr lang="en-GB" sz="2000" dirty="0"/>
              <a:t>How you become part of the project</a:t>
            </a:r>
          </a:p>
          <a:p>
            <a:r>
              <a:rPr lang="en-GB" sz="2000" dirty="0"/>
              <a:t>The project</a:t>
            </a:r>
          </a:p>
          <a:p>
            <a:r>
              <a:rPr lang="en-GB" sz="2000" dirty="0"/>
              <a:t>Procurement process</a:t>
            </a:r>
          </a:p>
          <a:p>
            <a:r>
              <a:rPr lang="en-GB" sz="2000" dirty="0"/>
              <a:t>Question time</a:t>
            </a:r>
            <a:endParaRPr lang="en-AU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0135EA-E945-0EB5-76FF-11EEA8D0F3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92" r="-2" b="2347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6740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257E7-958B-6859-E1A9-0BB89D1D0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SPC establishment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E0D03-FF29-1D75-5BB8-539BE8FD6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South Pacific Commission (SPC, acronym still used despite name change) – Now, Pacific Community</a:t>
            </a:r>
          </a:p>
          <a:p>
            <a:r>
              <a:rPr lang="en-US" sz="2000" dirty="0"/>
              <a:t>Founded in </a:t>
            </a:r>
            <a:r>
              <a:rPr lang="en-US" sz="2000" b="1" dirty="0"/>
              <a:t>1947 </a:t>
            </a:r>
            <a:r>
              <a:rPr lang="en-US" sz="2000" dirty="0"/>
              <a:t>after WW2 – Australia, France, Netherlands, New Zealand, United Kingdom, United States. </a:t>
            </a:r>
          </a:p>
          <a:p>
            <a:r>
              <a:rPr lang="en-US" sz="2000" dirty="0"/>
              <a:t>Purpose: “</a:t>
            </a:r>
            <a:r>
              <a:rPr lang="en-US" sz="2000" i="1" dirty="0"/>
              <a:t>promote the economic and social welfare and advancement of the peoples in the region”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2ADE4A-367D-8057-F1A5-B2C8B8F8D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6" r="31539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739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AD4F4-506C-C0DE-3B31-61150E1CA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SPC today</a:t>
            </a:r>
          </a:p>
        </p:txBody>
      </p:sp>
      <p:pic>
        <p:nvPicPr>
          <p:cNvPr id="6" name="Picture 5" descr="A group of flags in front of a building&#10;&#10;Description automatically generated">
            <a:extLst>
              <a:ext uri="{FF2B5EF4-FFF2-40B4-BE49-F238E27FC236}">
                <a16:creationId xmlns:a16="http://schemas.microsoft.com/office/drawing/2014/main" id="{1B001A57-304E-FB6B-976F-5DB8282B47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r="6007"/>
          <a:stretch/>
        </p:blipFill>
        <p:spPr>
          <a:xfrm>
            <a:off x="-47586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BDF8A-20EB-4B2A-A2F9-41AC59C11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812" y="2706623"/>
            <a:ext cx="6333060" cy="37408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 dirty="0"/>
              <a:t>27 member countries: 22 Pacific Island Countries and Territories + 5 founding/"metropolitan" members</a:t>
            </a:r>
          </a:p>
          <a:p>
            <a:r>
              <a:rPr lang="en-US" sz="1500" dirty="0"/>
              <a:t>New name: </a:t>
            </a:r>
            <a:r>
              <a:rPr lang="en-US" sz="1500" b="1" dirty="0"/>
              <a:t>Pacific Community</a:t>
            </a:r>
            <a:r>
              <a:rPr lang="en-US" sz="1500" dirty="0"/>
              <a:t>, 1997</a:t>
            </a:r>
          </a:p>
          <a:p>
            <a:r>
              <a:rPr lang="en-US" sz="1500" dirty="0"/>
              <a:t>Leading in technology and scientific activities through our divisions</a:t>
            </a:r>
          </a:p>
          <a:p>
            <a:r>
              <a:rPr lang="en-US" sz="1500" dirty="0"/>
              <a:t>Headquarters – Noumea</a:t>
            </a:r>
          </a:p>
          <a:p>
            <a:r>
              <a:rPr lang="en-US" sz="1500" dirty="0"/>
              <a:t>Campuses – Suva</a:t>
            </a:r>
          </a:p>
          <a:p>
            <a:r>
              <a:rPr lang="en-US" sz="1500" dirty="0"/>
              <a:t>Regional offices </a:t>
            </a:r>
          </a:p>
          <a:p>
            <a:pPr lvl="1"/>
            <a:r>
              <a:rPr lang="en-US" sz="1500" dirty="0"/>
              <a:t>Port Vila (Melanesia)</a:t>
            </a:r>
          </a:p>
          <a:p>
            <a:pPr lvl="1"/>
            <a:r>
              <a:rPr lang="en-US" sz="1500" dirty="0"/>
              <a:t>Pohnpei (Micronesia)</a:t>
            </a:r>
          </a:p>
          <a:p>
            <a:pPr lvl="1"/>
            <a:r>
              <a:rPr lang="en-US" sz="1500" dirty="0"/>
              <a:t>Nuku’alofa (Polynesia)</a:t>
            </a:r>
          </a:p>
          <a:p>
            <a:pPr lvl="1"/>
            <a:r>
              <a:rPr lang="en-US" sz="1500" dirty="0"/>
              <a:t>Paris (European)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784ACA-89E8-AD96-4628-FA3ADF93A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636" y="164003"/>
            <a:ext cx="1391235" cy="74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7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E94CE-07EC-305D-75AA-D5662D3274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SPC’s work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084165-A3EA-6FF6-16E0-FBCBD173B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66710"/>
            <a:ext cx="10515600" cy="3815242"/>
          </a:xfrm>
        </p:spPr>
      </p:pic>
    </p:spTree>
    <p:extLst>
      <p:ext uri="{BB962C8B-B14F-4D97-AF65-F5344CB8AC3E}">
        <p14:creationId xmlns:p14="http://schemas.microsoft.com/office/powerpoint/2010/main" val="389216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F907-69BB-F616-C9E3-040D7EAF6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092" y="78238"/>
            <a:ext cx="10515600" cy="818931"/>
          </a:xfrm>
        </p:spPr>
        <p:txBody>
          <a:bodyPr/>
          <a:lstStyle/>
          <a:p>
            <a:r>
              <a:rPr lang="en-GB" dirty="0"/>
              <a:t>How the project was born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6353F9-75CA-A8CB-076E-9A00A7BAE52F}"/>
              </a:ext>
            </a:extLst>
          </p:cNvPr>
          <p:cNvSpPr/>
          <p:nvPr/>
        </p:nvSpPr>
        <p:spPr>
          <a:xfrm rot="20985622">
            <a:off x="1271818" y="1394746"/>
            <a:ext cx="273736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Tetum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CAD3F5-6417-69B8-8B8B-81A37DAAE940}"/>
              </a:ext>
            </a:extLst>
          </p:cNvPr>
          <p:cNvSpPr/>
          <p:nvPr/>
        </p:nvSpPr>
        <p:spPr>
          <a:xfrm rot="1300649">
            <a:off x="6046976" y="1705162"/>
            <a:ext cx="40769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Pukapukan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994483-1DF9-E826-F9AE-3605E4405C92}"/>
              </a:ext>
            </a:extLst>
          </p:cNvPr>
          <p:cNvSpPr/>
          <p:nvPr/>
        </p:nvSpPr>
        <p:spPr>
          <a:xfrm rot="1355026">
            <a:off x="4800022" y="2590789"/>
            <a:ext cx="35329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Mortlokese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D5ABC9-21CA-58BF-0E23-D78011B70971}"/>
              </a:ext>
            </a:extLst>
          </p:cNvPr>
          <p:cNvSpPr/>
          <p:nvPr/>
        </p:nvSpPr>
        <p:spPr>
          <a:xfrm rot="20852715">
            <a:off x="9807398" y="3414382"/>
            <a:ext cx="1521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Tolai</a:t>
            </a:r>
            <a:endParaRPr lang="en-US" sz="5400" b="1" cap="none" spc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0DA72C-429A-45F7-D5B5-F630C6D11D14}"/>
              </a:ext>
            </a:extLst>
          </p:cNvPr>
          <p:cNvSpPr/>
          <p:nvPr/>
        </p:nvSpPr>
        <p:spPr>
          <a:xfrm rot="1321382">
            <a:off x="6148353" y="4115930"/>
            <a:ext cx="3310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Manihikan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8E8925-4F6E-2A8E-F9B8-4DBD7876F181}"/>
              </a:ext>
            </a:extLst>
          </p:cNvPr>
          <p:cNvSpPr/>
          <p:nvPr/>
        </p:nvSpPr>
        <p:spPr>
          <a:xfrm rot="20780477">
            <a:off x="2505086" y="5530354"/>
            <a:ext cx="21715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Drehu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7F7EC3-F289-FBC9-30BD-7ED270D08EEA}"/>
              </a:ext>
            </a:extLst>
          </p:cNvPr>
          <p:cNvSpPr/>
          <p:nvPr/>
        </p:nvSpPr>
        <p:spPr>
          <a:xfrm rot="447805">
            <a:off x="3655625" y="4828078"/>
            <a:ext cx="4471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Lea </a:t>
            </a:r>
            <a:r>
              <a:rPr lang="en-US" sz="5400" b="1" cap="none" spc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Faka</a:t>
            </a:r>
            <a:r>
              <a:rPr lang="en-US" sz="54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Tonga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DD5F85-E463-5277-E396-3D76CE779909}"/>
              </a:ext>
            </a:extLst>
          </p:cNvPr>
          <p:cNvSpPr/>
          <p:nvPr/>
        </p:nvSpPr>
        <p:spPr>
          <a:xfrm rot="20885253">
            <a:off x="397207" y="3797527"/>
            <a:ext cx="53119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Te </a:t>
            </a:r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gana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Tuvalu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1A95AA-9390-BB03-1841-67379FEF8563}"/>
              </a:ext>
            </a:extLst>
          </p:cNvPr>
          <p:cNvSpPr/>
          <p:nvPr/>
        </p:nvSpPr>
        <p:spPr>
          <a:xfrm>
            <a:off x="1317205" y="2573595"/>
            <a:ext cx="3569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Mwoakilloa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C43D63-B445-ED74-7774-A5C1A8308298}"/>
              </a:ext>
            </a:extLst>
          </p:cNvPr>
          <p:cNvSpPr/>
          <p:nvPr/>
        </p:nvSpPr>
        <p:spPr>
          <a:xfrm rot="20985622">
            <a:off x="7964248" y="5255606"/>
            <a:ext cx="40007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Gaga Tokelau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8F9414-6B68-7B53-27DC-B6B347A9BB33}"/>
              </a:ext>
            </a:extLst>
          </p:cNvPr>
          <p:cNvSpPr/>
          <p:nvPr/>
        </p:nvSpPr>
        <p:spPr>
          <a:xfrm>
            <a:off x="8400872" y="1259075"/>
            <a:ext cx="3260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Pingalapes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7AE5BA-7FE3-9CFD-A571-9C6BBA70F01A}"/>
              </a:ext>
            </a:extLst>
          </p:cNvPr>
          <p:cNvSpPr/>
          <p:nvPr/>
        </p:nvSpPr>
        <p:spPr>
          <a:xfrm rot="20898667">
            <a:off x="851857" y="5387734"/>
            <a:ext cx="157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Enga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E7AFE1-12BD-19B6-AD6B-05678C015CB3}"/>
              </a:ext>
            </a:extLst>
          </p:cNvPr>
          <p:cNvSpPr/>
          <p:nvPr/>
        </p:nvSpPr>
        <p:spPr>
          <a:xfrm>
            <a:off x="4083360" y="5644021"/>
            <a:ext cx="35329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Wala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327888-EC8E-2A08-674C-CF507F67DB4B}"/>
              </a:ext>
            </a:extLst>
          </p:cNvPr>
          <p:cNvSpPr/>
          <p:nvPr/>
        </p:nvSpPr>
        <p:spPr>
          <a:xfrm rot="21028024">
            <a:off x="4056987" y="1409317"/>
            <a:ext cx="1533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Luga</a:t>
            </a:r>
            <a:endParaRPr lang="en-US" sz="5400" b="1" cap="none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4218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CE42D-D550-C6B3-1578-CF1F91DDE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008" y="1367144"/>
            <a:ext cx="9984901" cy="3135099"/>
          </a:xfrm>
        </p:spPr>
        <p:txBody>
          <a:bodyPr>
            <a:normAutofit lnSpcReduction="10000"/>
          </a:bodyPr>
          <a:lstStyle/>
          <a:p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Need for divisions to create products in local languages for communities</a:t>
            </a:r>
          </a:p>
          <a:p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 official list of service providers for vernacular languages</a:t>
            </a:r>
          </a:p>
          <a:p>
            <a:r>
              <a:rPr lang="en-GB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Identify and preselect such professionals to build a network of practitioners</a:t>
            </a:r>
          </a:p>
          <a:p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n-GB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ake available to divisions and other partners in the region (CROP agencies, etc.)</a:t>
            </a:r>
            <a:endParaRPr lang="en-AU" dirty="0">
              <a:solidFill>
                <a:srgbClr val="0070C0"/>
              </a:solidFill>
            </a:endParaRPr>
          </a:p>
          <a:p>
            <a:endParaRPr lang="en-A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EC875D-C41F-C577-BB1B-BFFF5C946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313" y="53906"/>
            <a:ext cx="10515600" cy="818931"/>
          </a:xfrm>
        </p:spPr>
        <p:txBody>
          <a:bodyPr/>
          <a:lstStyle/>
          <a:p>
            <a:r>
              <a:rPr lang="en-GB" dirty="0"/>
              <a:t>Rationale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C8591-6EAF-DA72-1FDE-B54378B96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340" y="4748102"/>
            <a:ext cx="9915525" cy="1447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7CF3500-990B-704F-5A9C-0A71AC562947}"/>
              </a:ext>
            </a:extLst>
          </p:cNvPr>
          <p:cNvSpPr/>
          <p:nvPr/>
        </p:nvSpPr>
        <p:spPr>
          <a:xfrm>
            <a:off x="2681807" y="5771409"/>
            <a:ext cx="486888" cy="213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FE02DA-3415-91E8-78F5-6B0885829F86}"/>
              </a:ext>
            </a:extLst>
          </p:cNvPr>
          <p:cNvSpPr/>
          <p:nvPr/>
        </p:nvSpPr>
        <p:spPr>
          <a:xfrm>
            <a:off x="5484402" y="5688281"/>
            <a:ext cx="661059" cy="2968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235186-E4C4-22BC-A18F-C61390361746}"/>
              </a:ext>
            </a:extLst>
          </p:cNvPr>
          <p:cNvSpPr/>
          <p:nvPr/>
        </p:nvSpPr>
        <p:spPr>
          <a:xfrm>
            <a:off x="7493332" y="5743009"/>
            <a:ext cx="967836" cy="350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1459D3-D6D3-83BF-3C4B-B22BFC7D8D32}"/>
              </a:ext>
            </a:extLst>
          </p:cNvPr>
          <p:cNvSpPr/>
          <p:nvPr/>
        </p:nvSpPr>
        <p:spPr>
          <a:xfrm>
            <a:off x="9682059" y="5703125"/>
            <a:ext cx="1378927" cy="350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3640D9-3FEB-3896-1473-1390332A5B48}"/>
              </a:ext>
            </a:extLst>
          </p:cNvPr>
          <p:cNvSpPr txBox="1"/>
          <p:nvPr/>
        </p:nvSpPr>
        <p:spPr>
          <a:xfrm>
            <a:off x="5306291" y="6596390"/>
            <a:ext cx="23156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/>
              <a:t>Source: SPC Strategic Plan 2022-2031</a:t>
            </a:r>
            <a:endParaRPr lang="en-AU" sz="1100"/>
          </a:p>
        </p:txBody>
      </p:sp>
    </p:spTree>
    <p:extLst>
      <p:ext uri="{BB962C8B-B14F-4D97-AF65-F5344CB8AC3E}">
        <p14:creationId xmlns:p14="http://schemas.microsoft.com/office/powerpoint/2010/main" val="1289052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514aaa0c-ce47-45ed-9aa6-2a303c2a9fad" xsi:nil="true"/>
    <_ip_UnifiedCompliancePolicyProperties xmlns="http://schemas.microsoft.com/sharepoint/v3" xsi:nil="true"/>
    <lcf76f155ced4ddcb4097134ff3c332f xmlns="286ae341-454f-41ed-96c8-9fa7238e7bf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3F7A4866482429C396386F5B197FA" ma:contentTypeVersion="18" ma:contentTypeDescription="Create a new document." ma:contentTypeScope="" ma:versionID="b9c859d155effe59bcd1c103f4b6795c">
  <xsd:schema xmlns:xsd="http://www.w3.org/2001/XMLSchema" xmlns:xs="http://www.w3.org/2001/XMLSchema" xmlns:p="http://schemas.microsoft.com/office/2006/metadata/properties" xmlns:ns1="http://schemas.microsoft.com/sharepoint/v3" xmlns:ns2="286ae341-454f-41ed-96c8-9fa7238e7bf6" xmlns:ns3="514aaa0c-ce47-45ed-9aa6-2a303c2a9fad" targetNamespace="http://schemas.microsoft.com/office/2006/metadata/properties" ma:root="true" ma:fieldsID="d61869b5ec6631a5b6f7965380f11ecf" ns1:_="" ns2:_="" ns3:_="">
    <xsd:import namespace="http://schemas.microsoft.com/sharepoint/v3"/>
    <xsd:import namespace="286ae341-454f-41ed-96c8-9fa7238e7bf6"/>
    <xsd:import namespace="514aaa0c-ce47-45ed-9aa6-2a303c2a9f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ae341-454f-41ed-96c8-9fa7238e7b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e002d73-fcbf-44f2-bb02-7941846832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aaa0c-ce47-45ed-9aa6-2a303c2a9fa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f37380b-07aa-4e4b-8ad9-ff6c00849c8a}" ma:internalName="TaxCatchAll" ma:showField="CatchAllData" ma:web="514aaa0c-ce47-45ed-9aa6-2a303c2a9f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E196F8-3FC0-46F5-9041-32CDCDEE4066}">
  <ds:schemaRefs>
    <ds:schemaRef ds:uri="286ae341-454f-41ed-96c8-9fa7238e7bf6"/>
    <ds:schemaRef ds:uri="514aaa0c-ce47-45ed-9aa6-2a303c2a9fa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A330FE9-5A5F-4CEF-8FAE-0E565E00CDCB}">
  <ds:schemaRefs>
    <ds:schemaRef ds:uri="286ae341-454f-41ed-96c8-9fa7238e7bf6"/>
    <ds:schemaRef ds:uri="514aaa0c-ce47-45ed-9aa6-2a303c2a9f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189D427-91E5-47E6-990B-9F76886AD6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3294</TotalTime>
  <Words>1134</Words>
  <Application>Microsoft Office PowerPoint</Application>
  <PresentationFormat>Widescreen</PresentationFormat>
  <Paragraphs>190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AauxNext-Medium</vt:lpstr>
      <vt:lpstr>Arial</vt:lpstr>
      <vt:lpstr>Calibri</vt:lpstr>
      <vt:lpstr>Calibri Light</vt:lpstr>
      <vt:lpstr>Office Theme</vt:lpstr>
      <vt:lpstr>PacLang Project</vt:lpstr>
      <vt:lpstr>Warm Pacific  Greetings!</vt:lpstr>
      <vt:lpstr>Introduction – Who are we?</vt:lpstr>
      <vt:lpstr>Session topics</vt:lpstr>
      <vt:lpstr>SPC establishment</vt:lpstr>
      <vt:lpstr>SPC today</vt:lpstr>
      <vt:lpstr>SPC’s work</vt:lpstr>
      <vt:lpstr>How the project was born</vt:lpstr>
      <vt:lpstr>Rationale</vt:lpstr>
      <vt:lpstr>What is the project about?</vt:lpstr>
      <vt:lpstr>What are the Needs of the SPC Divisions?</vt:lpstr>
      <vt:lpstr>Samples of products – SPC Divisions</vt:lpstr>
      <vt:lpstr>How do you benefit?</vt:lpstr>
      <vt:lpstr>The Registry of Pacific Island Language Service Providers</vt:lpstr>
      <vt:lpstr>Procurement Process – RFQ and PSA</vt:lpstr>
      <vt:lpstr>Procurement – Submission</vt:lpstr>
      <vt:lpstr>Procurement – Technical Evaluation Criteria</vt:lpstr>
      <vt:lpstr>Do you have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PacLang Project</dc:title>
  <dc:creator>Jane Kanas</dc:creator>
  <cp:lastModifiedBy>Jane Kanas</cp:lastModifiedBy>
  <cp:revision>23</cp:revision>
  <dcterms:created xsi:type="dcterms:W3CDTF">2023-11-07T03:55:41Z</dcterms:created>
  <dcterms:modified xsi:type="dcterms:W3CDTF">2023-12-12T01:00:18Z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0x0101007E7684643FB37F46BDD1E852043259BC</vt:lpwstr>
  </property>
  <property fmtid="{D5CDD505-2E9C-101B-9397-08002B2CF9AE}" pid="3" name="MediaServiceImageTags">
    <vt:lpwstr/>
  </property>
</Properties>
</file>