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87" r:id="rId2"/>
    <p:sldId id="296" r:id="rId3"/>
    <p:sldId id="295" r:id="rId4"/>
    <p:sldId id="273" r:id="rId5"/>
    <p:sldId id="271" r:id="rId6"/>
    <p:sldId id="272" r:id="rId7"/>
    <p:sldId id="275" r:id="rId8"/>
    <p:sldId id="274" r:id="rId9"/>
    <p:sldId id="276" r:id="rId10"/>
    <p:sldId id="277" r:id="rId11"/>
    <p:sldId id="278" r:id="rId12"/>
    <p:sldId id="281" r:id="rId13"/>
    <p:sldId id="282" r:id="rId14"/>
    <p:sldId id="283" r:id="rId15"/>
    <p:sldId id="286" r:id="rId16"/>
    <p:sldId id="270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8" r:id="rId2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60" autoAdjust="0"/>
    <p:restoredTop sz="76658" autoAdjust="0"/>
  </p:normalViewPr>
  <p:slideViewPr>
    <p:cSldViewPr snapToGrid="0" snapToObjects="1">
      <p:cViewPr varScale="1">
        <p:scale>
          <a:sx n="52" d="100"/>
          <a:sy n="52" d="100"/>
        </p:scale>
        <p:origin x="18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66D67-3091-6F4C-935B-CAB9AE3EF3DA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59284-3A1D-F847-990B-A4F534DE99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3063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Honorable </a:t>
            </a:r>
            <a:r>
              <a:rPr lang="de-DE" dirty="0" err="1"/>
              <a:t>minister</a:t>
            </a:r>
            <a:r>
              <a:rPr lang="de-DE" dirty="0"/>
              <a:t>, </a:t>
            </a:r>
            <a:r>
              <a:rPr lang="de-DE" dirty="0" err="1"/>
              <a:t>colleagues</a:t>
            </a:r>
            <a:r>
              <a:rPr lang="de-DE" dirty="0"/>
              <a:t>, </a:t>
            </a:r>
            <a:r>
              <a:rPr lang="de-DE" dirty="0" err="1"/>
              <a:t>ladies</a:t>
            </a:r>
            <a:r>
              <a:rPr lang="de-DE" dirty="0"/>
              <a:t> and </a:t>
            </a:r>
            <a:r>
              <a:rPr lang="de-DE" dirty="0" err="1"/>
              <a:t>gentlemen</a:t>
            </a:r>
            <a:endParaRPr lang="de-DE" dirty="0"/>
          </a:p>
          <a:p>
            <a:r>
              <a:rPr lang="de-DE" dirty="0"/>
              <a:t>I am </a:t>
            </a:r>
            <a:r>
              <a:rPr lang="de-DE" dirty="0" err="1"/>
              <a:t>honored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speak</a:t>
            </a:r>
            <a:r>
              <a:rPr lang="de-DE" dirty="0"/>
              <a:t> in front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audience</a:t>
            </a:r>
            <a:r>
              <a:rPr lang="de-DE" dirty="0"/>
              <a:t>. </a:t>
            </a:r>
          </a:p>
          <a:p>
            <a:r>
              <a:rPr lang="de-DE" dirty="0" err="1"/>
              <a:t>My</a:t>
            </a:r>
            <a:r>
              <a:rPr lang="de-DE" dirty="0"/>
              <a:t> </a:t>
            </a:r>
            <a:r>
              <a:rPr lang="de-DE" dirty="0" err="1"/>
              <a:t>name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Teresa </a:t>
            </a:r>
            <a:r>
              <a:rPr lang="de-DE" dirty="0" err="1"/>
              <a:t>Reubel</a:t>
            </a:r>
            <a:r>
              <a:rPr lang="de-DE" dirty="0"/>
              <a:t>, I </a:t>
            </a:r>
            <a:r>
              <a:rPr lang="de-DE" dirty="0" err="1"/>
              <a:t>work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GIZ on </a:t>
            </a:r>
            <a:r>
              <a:rPr lang="de-DE" dirty="0" err="1"/>
              <a:t>the</a:t>
            </a:r>
            <a:r>
              <a:rPr lang="de-DE" dirty="0"/>
              <a:t> GIZ/SPC Regional REDD+ Project.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573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GB" sz="1200" b="1" dirty="0"/>
              <a:t>A comprehensive NFI and its correct interpretation is the basic prerequisite to enable forest ministries to make management decisions regarding the forest areas they manage</a:t>
            </a:r>
          </a:p>
          <a:p>
            <a:r>
              <a:rPr lang="en-GB" sz="1200" b="1" dirty="0"/>
              <a:t>So this </a:t>
            </a:r>
            <a:r>
              <a:rPr lang="en-GB" sz="1200" dirty="0"/>
              <a:t>preparation, analysis…</a:t>
            </a:r>
            <a:r>
              <a:rPr lang="en-GB" sz="1200" b="1" dirty="0"/>
              <a:t>and the project wants to support this</a:t>
            </a:r>
            <a:r>
              <a:rPr lang="en-GB" sz="1200" dirty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9284-3A1D-F847-990B-A4F534DE990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264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1" dirty="0"/>
              <a:t>Papua New Guinea has successfully developed its national REDD+ strategy.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1" dirty="0"/>
              <a:t>Particularly, Safeguards and BSM are more time-consuming than expected due to the complexity of landownership and rights of land use and carbon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/>
              <a:t>The other countries are still in the preparatory phase and need further support in elaborating various aspects of the strategies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9284-3A1D-F847-990B-A4F534DE990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289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Here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a </a:t>
            </a:r>
            <a:r>
              <a:rPr lang="de-DE" dirty="0" err="1"/>
              <a:t>considerable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</a:t>
            </a:r>
            <a:r>
              <a:rPr lang="de-DE" dirty="0" err="1"/>
              <a:t>opportunity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Fiji</a:t>
            </a:r>
            <a:r>
              <a:rPr lang="de-DE" dirty="0"/>
              <a:t>, SI and Vanuatu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034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b="1" dirty="0"/>
              <a:t>The pilot measures supported by the project already provide very important information for the development of REDD+ strategies and related policy decisions (e.g. new forestry law in Fiji) </a:t>
            </a:r>
          </a:p>
          <a:p>
            <a:pPr marL="171450" indent="-171450">
              <a:buFontTx/>
              <a:buChar char="-"/>
            </a:pPr>
            <a:r>
              <a:rPr lang="en-GB" sz="1800" b="1" dirty="0"/>
              <a:t>In addition, </a:t>
            </a:r>
            <a:r>
              <a:rPr lang="en-GB" sz="1200" dirty="0"/>
              <a:t>the successful forest carbon projects for the voluntary market function as lighthouse projects for the operational and financial feasibility of the REDD+ approach.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1200" dirty="0"/>
              <a:t>Vanuatu (as part of their national REDD+ Transition Strategy) and the Solomon Islands, for example, are calling for local projects to be extended to other areas, </a:t>
            </a:r>
            <a:r>
              <a:rPr lang="en-GB" sz="1800" b="1" dirty="0"/>
              <a:t>and the project is intended to provide further support.</a:t>
            </a:r>
            <a:endParaRPr lang="de-DE" sz="1800" b="1" dirty="0"/>
          </a:p>
          <a:p>
            <a:pPr marL="171450" indent="-171450">
              <a:buFontTx/>
              <a:buChar char="-"/>
            </a:pPr>
            <a:endParaRPr lang="en-GB" sz="1200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9284-3A1D-F847-990B-A4F534DE990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50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sz="1200" b="1" dirty="0"/>
              <a:t>The Solomon Islands were the only project country not supported by the Forest Carbon Partnership Facility in its REDD+ measures (instead</a:t>
            </a:r>
            <a:r>
              <a:rPr lang="en-GB" sz="1200" b="1" baseline="0" dirty="0"/>
              <a:t> UN-REDD)</a:t>
            </a:r>
            <a:r>
              <a:rPr lang="en-GB" sz="1200" b="1" dirty="0"/>
              <a:t>. </a:t>
            </a:r>
          </a:p>
          <a:p>
            <a:pPr marL="171450" indent="-171450">
              <a:buFontTx/>
              <a:buChar char="-"/>
            </a:pPr>
            <a:r>
              <a:rPr lang="en-GB" sz="1000" b="0" dirty="0"/>
              <a:t>Accordingly, the current status of the REDD+ preparations (REDD Readiness) has been delayed. </a:t>
            </a:r>
          </a:p>
          <a:p>
            <a:pPr marL="171450" indent="-171450">
              <a:buFontTx/>
              <a:buChar char="-"/>
            </a:pPr>
            <a:r>
              <a:rPr lang="en-GB" sz="1200" b="1" dirty="0"/>
              <a:t>At the same time,</a:t>
            </a:r>
            <a:r>
              <a:rPr lang="en-GB" sz="1200" dirty="0"/>
              <a:t> </a:t>
            </a:r>
            <a:r>
              <a:rPr lang="en-GB" sz="1000" dirty="0"/>
              <a:t>the Solomon Islands have the greatest mitigation potential from the forest sector. This also represents the largest source of income </a:t>
            </a:r>
            <a:r>
              <a:rPr lang="en-GB" sz="1200" b="1" dirty="0"/>
              <a:t>for the state. </a:t>
            </a:r>
          </a:p>
          <a:p>
            <a:pPr marL="171450" indent="-171450">
              <a:buFontTx/>
              <a:buChar char="-"/>
            </a:pPr>
            <a:r>
              <a:rPr lang="en-GB" sz="1200" b="1" dirty="0"/>
              <a:t>Against this background, the project was </a:t>
            </a:r>
            <a:r>
              <a:rPr lang="en-GB" sz="1000" dirty="0"/>
              <a:t>requested to support access to adequate financing for REDD+ activities (e.g. through the Green Climate Fund), including the transition from conventional, destructive to sustainable forest management. </a:t>
            </a:r>
            <a:endParaRPr lang="de-DE" sz="1000" b="1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Logging Sustainability Policy, National Forest Policy and FRL support this development</a:t>
            </a: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9284-3A1D-F847-990B-A4F534DE990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9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r>
              <a:rPr lang="en-GB" sz="1200" b="1" dirty="0"/>
              <a:t>In all countries, </a:t>
            </a:r>
            <a:r>
              <a:rPr lang="mr-IN" sz="1200" b="1" dirty="0"/>
              <a:t>…</a:t>
            </a:r>
            <a:endParaRPr lang="en-GB" sz="1200" b="1" dirty="0"/>
          </a:p>
          <a:p>
            <a:pPr marL="171450" lvl="0" indent="-171450">
              <a:buFontTx/>
              <a:buChar char="-"/>
            </a:pPr>
            <a:r>
              <a:rPr lang="en-GB" sz="1000" dirty="0"/>
              <a:t>Aforementioned measures enable countries, </a:t>
            </a:r>
            <a:r>
              <a:rPr lang="en-GB" sz="1200" b="1" dirty="0"/>
              <a:t>with the support of the project and in cooperation with the Pacific NDC Hub, </a:t>
            </a:r>
            <a:r>
              <a:rPr lang="en-GB" sz="1000" dirty="0"/>
              <a:t>to bring the forest sector with ambitious targets into revised NDCs. </a:t>
            </a:r>
          </a:p>
          <a:p>
            <a:pPr lvl="0"/>
            <a:r>
              <a:rPr lang="en-GB" sz="1000" b="1" dirty="0"/>
              <a:t>This anchors the REDD+ activities sustainably in the national policies </a:t>
            </a:r>
            <a:r>
              <a:rPr lang="en-GB" sz="1000" dirty="0"/>
              <a:t>and thus stabilizes the success of the project.</a:t>
            </a:r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9284-3A1D-F847-990B-A4F534DE990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03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structured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 in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.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3118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4 </a:t>
            </a:r>
            <a:r>
              <a:rPr lang="de-DE" dirty="0" err="1"/>
              <a:t>years</a:t>
            </a:r>
            <a:r>
              <a:rPr lang="de-DE" dirty="0"/>
              <a:t> </a:t>
            </a:r>
            <a:r>
              <a:rPr lang="de-DE" dirty="0" err="1"/>
              <a:t>ending</a:t>
            </a:r>
            <a:r>
              <a:rPr lang="de-DE" dirty="0"/>
              <a:t> in August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. The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receiving</a:t>
            </a:r>
            <a:r>
              <a:rPr lang="de-DE" dirty="0"/>
              <a:t> an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BMU </a:t>
            </a:r>
            <a:r>
              <a:rPr lang="de-DE" dirty="0" err="1"/>
              <a:t>until</a:t>
            </a:r>
            <a:r>
              <a:rPr lang="de-DE" dirty="0"/>
              <a:t> 12/2020. At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moment</a:t>
            </a:r>
            <a:r>
              <a:rPr lang="de-DE" dirty="0"/>
              <a:t>, GIZ </a:t>
            </a:r>
            <a:r>
              <a:rPr lang="de-DE" dirty="0" err="1"/>
              <a:t>is</a:t>
            </a:r>
            <a:r>
              <a:rPr lang="de-DE" dirty="0"/>
              <a:t> in </a:t>
            </a:r>
            <a:r>
              <a:rPr lang="de-DE" dirty="0" err="1"/>
              <a:t>prefinancing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final </a:t>
            </a:r>
            <a:r>
              <a:rPr lang="de-DE" dirty="0" err="1"/>
              <a:t>confirmation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pending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official</a:t>
            </a:r>
            <a:r>
              <a:rPr lang="de-DE" dirty="0"/>
              <a:t> </a:t>
            </a:r>
            <a:r>
              <a:rPr lang="de-DE" dirty="0" err="1"/>
              <a:t>protocols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followed</a:t>
            </a:r>
            <a:r>
              <a:rPr lang="de-DE" dirty="0"/>
              <a:t>. </a:t>
            </a:r>
          </a:p>
          <a:p>
            <a:r>
              <a:rPr lang="de-DE" dirty="0"/>
              <a:t>The </a:t>
            </a:r>
            <a:r>
              <a:rPr lang="de-DE" dirty="0" err="1"/>
              <a:t>previous</a:t>
            </a:r>
            <a:r>
              <a:rPr lang="de-DE" dirty="0"/>
              <a:t> </a:t>
            </a:r>
            <a:r>
              <a:rPr lang="de-DE" dirty="0" err="1"/>
              <a:t>grant</a:t>
            </a:r>
            <a:r>
              <a:rPr lang="de-DE" dirty="0"/>
              <a:t> was €3,5m; €1,5m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added</a:t>
            </a:r>
            <a:r>
              <a:rPr lang="de-DE" dirty="0"/>
              <a:t>.</a:t>
            </a:r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partner</a:t>
            </a:r>
            <a:r>
              <a:rPr lang="de-DE" dirty="0"/>
              <a:t> </a:t>
            </a:r>
            <a:r>
              <a:rPr lang="de-DE" dirty="0" err="1"/>
              <a:t>implementing</a:t>
            </a:r>
            <a:r>
              <a:rPr lang="de-DE" dirty="0"/>
              <a:t> </a:t>
            </a:r>
            <a:r>
              <a:rPr lang="de-DE" dirty="0" err="1"/>
              <a:t>organisation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SPC;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work</a:t>
            </a:r>
            <a:r>
              <a:rPr lang="de-DE" dirty="0"/>
              <a:t> in </a:t>
            </a:r>
            <a:r>
              <a:rPr lang="de-DE" dirty="0" err="1"/>
              <a:t>close</a:t>
            </a:r>
            <a:r>
              <a:rPr lang="de-DE" dirty="0"/>
              <a:t> </a:t>
            </a:r>
            <a:r>
              <a:rPr lang="de-DE" dirty="0" err="1"/>
              <a:t>collaboration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partners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respective</a:t>
            </a:r>
            <a:r>
              <a:rPr lang="de-DE" dirty="0"/>
              <a:t> </a:t>
            </a:r>
            <a:r>
              <a:rPr lang="de-DE" dirty="0" err="1"/>
              <a:t>countrie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forest</a:t>
            </a:r>
            <a:r>
              <a:rPr lang="de-DE" dirty="0"/>
              <a:t> </a:t>
            </a:r>
            <a:r>
              <a:rPr lang="de-DE" dirty="0" err="1"/>
              <a:t>departments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290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REDD+ </a:t>
            </a:r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UNFCCC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355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The project acts on three levels: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1) i.e. Development of methodologies for the detection and quantification of forest degradation, knowledge and data </a:t>
            </a:r>
            <a:r>
              <a:rPr lang="en-US" sz="1200" dirty="0" err="1">
                <a:solidFill>
                  <a:prstClr val="black"/>
                </a:solidFill>
              </a:rPr>
              <a:t>mgmt</a:t>
            </a:r>
            <a:endParaRPr lang="en-US" sz="1200" dirty="0">
              <a:solidFill>
                <a:prstClr val="black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2) i.e. Support REDD+ Units / REDD+ Steering Committees in the organization of national REDD+ strategies; Development of strategies for sustainable forest management and the restoration of degraded forest ecosystems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3) On the local level the project aims to feed back gained practical experiences from demonstration activities (on sustainable forest mgmt.) into the national REDD+ strategies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2539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PNG </a:t>
            </a:r>
            <a:r>
              <a:rPr lang="de-DE" dirty="0" err="1"/>
              <a:t>has</a:t>
            </a:r>
            <a:r>
              <a:rPr lang="de-DE" dirty="0"/>
              <a:t> a </a:t>
            </a:r>
            <a:r>
              <a:rPr lang="de-DE" dirty="0" err="1"/>
              <a:t>special</a:t>
            </a:r>
            <a:r>
              <a:rPr lang="de-DE" dirty="0"/>
              <a:t> </a:t>
            </a:r>
            <a:r>
              <a:rPr lang="de-DE" dirty="0" err="1"/>
              <a:t>role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together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Costa Rica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proposed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RED </a:t>
            </a:r>
            <a:r>
              <a:rPr lang="de-DE" dirty="0" err="1"/>
              <a:t>mechanism</a:t>
            </a:r>
            <a:r>
              <a:rPr lang="de-DE" dirty="0"/>
              <a:t> in 2005. PNG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biggest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four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in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land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, </a:t>
            </a:r>
            <a:r>
              <a:rPr lang="de-DE" dirty="0" err="1"/>
              <a:t>population</a:t>
            </a:r>
            <a:r>
              <a:rPr lang="de-DE" dirty="0"/>
              <a:t>, </a:t>
            </a:r>
            <a:r>
              <a:rPr lang="de-DE" dirty="0" err="1"/>
              <a:t>islands</a:t>
            </a:r>
            <a:r>
              <a:rPr lang="de-DE" dirty="0"/>
              <a:t>, </a:t>
            </a:r>
            <a:r>
              <a:rPr lang="de-DE" dirty="0" err="1"/>
              <a:t>languages</a:t>
            </a:r>
            <a:r>
              <a:rPr lang="de-DE" dirty="0"/>
              <a:t> and </a:t>
            </a:r>
            <a:r>
              <a:rPr lang="de-DE" dirty="0" err="1"/>
              <a:t>forest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–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3rd </a:t>
            </a:r>
            <a:r>
              <a:rPr lang="de-DE" dirty="0" err="1"/>
              <a:t>largest</a:t>
            </a:r>
            <a:r>
              <a:rPr lang="de-DE" dirty="0"/>
              <a:t> </a:t>
            </a:r>
            <a:r>
              <a:rPr lang="de-DE" dirty="0" err="1"/>
              <a:t>forest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world</a:t>
            </a:r>
            <a:r>
              <a:rPr lang="de-DE" dirty="0"/>
              <a:t>.</a:t>
            </a:r>
          </a:p>
          <a:p>
            <a:r>
              <a:rPr lang="de-DE" dirty="0"/>
              <a:t>Solomon Islands </a:t>
            </a:r>
            <a:r>
              <a:rPr lang="de-DE" dirty="0" err="1"/>
              <a:t>is</a:t>
            </a:r>
            <a:r>
              <a:rPr lang="de-DE" dirty="0"/>
              <a:t> also </a:t>
            </a:r>
            <a:r>
              <a:rPr lang="de-DE" dirty="0" err="1"/>
              <a:t>quite</a:t>
            </a:r>
            <a:r>
              <a:rPr lang="de-DE" dirty="0"/>
              <a:t> diverse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1000 </a:t>
            </a:r>
            <a:r>
              <a:rPr lang="de-DE" dirty="0" err="1"/>
              <a:t>islands</a:t>
            </a:r>
            <a:r>
              <a:rPr lang="de-DE" dirty="0"/>
              <a:t> and large </a:t>
            </a:r>
            <a:r>
              <a:rPr lang="de-DE" dirty="0" err="1"/>
              <a:t>forest</a:t>
            </a:r>
            <a:r>
              <a:rPr lang="de-DE" dirty="0"/>
              <a:t>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country</a:t>
            </a:r>
            <a:r>
              <a:rPr lang="de-DE" dirty="0"/>
              <a:t> </a:t>
            </a:r>
            <a:r>
              <a:rPr lang="de-DE" dirty="0" err="1"/>
              <a:t>continues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heavily</a:t>
            </a:r>
            <a:r>
              <a:rPr lang="de-DE" dirty="0"/>
              <a:t> </a:t>
            </a:r>
            <a:r>
              <a:rPr lang="de-DE" dirty="0" err="1"/>
              <a:t>rely</a:t>
            </a:r>
            <a:r>
              <a:rPr lang="de-DE" dirty="0"/>
              <a:t> on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logging</a:t>
            </a:r>
            <a:r>
              <a:rPr lang="de-DE" dirty="0"/>
              <a:t> (</a:t>
            </a:r>
            <a:r>
              <a:rPr lang="de-DE" dirty="0" err="1"/>
              <a:t>logs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70%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foreign</a:t>
            </a:r>
            <a:r>
              <a:rPr lang="de-DE" dirty="0"/>
              <a:t> </a:t>
            </a:r>
            <a:r>
              <a:rPr lang="de-DE" dirty="0" err="1"/>
              <a:t>income</a:t>
            </a:r>
            <a:r>
              <a:rPr lang="de-DE" dirty="0"/>
              <a:t>) - </a:t>
            </a:r>
            <a:r>
              <a:rPr lang="de-DE" dirty="0" err="1"/>
              <a:t>Mr</a:t>
            </a:r>
            <a:r>
              <a:rPr lang="de-DE" dirty="0"/>
              <a:t> Samuel </a:t>
            </a:r>
            <a:r>
              <a:rPr lang="de-DE" dirty="0" err="1"/>
              <a:t>Vazu</a:t>
            </a:r>
            <a:r>
              <a:rPr lang="de-DE" dirty="0"/>
              <a:t> will </a:t>
            </a:r>
            <a:r>
              <a:rPr lang="de-DE" dirty="0" err="1"/>
              <a:t>go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in </a:t>
            </a:r>
            <a:r>
              <a:rPr lang="de-DE" dirty="0" err="1"/>
              <a:t>his</a:t>
            </a:r>
            <a:r>
              <a:rPr lang="de-DE" dirty="0"/>
              <a:t> </a:t>
            </a:r>
            <a:r>
              <a:rPr lang="de-DE" dirty="0" err="1"/>
              <a:t>presentation</a:t>
            </a:r>
            <a:r>
              <a:rPr lang="de-DE" dirty="0"/>
              <a:t>.</a:t>
            </a:r>
          </a:p>
          <a:p>
            <a:r>
              <a:rPr lang="de-DE" dirty="0"/>
              <a:t>Vanuatu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smallest</a:t>
            </a:r>
            <a:r>
              <a:rPr lang="de-DE" dirty="0"/>
              <a:t> out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four</a:t>
            </a:r>
            <a:r>
              <a:rPr lang="de-DE" dirty="0"/>
              <a:t>, </a:t>
            </a:r>
            <a:r>
              <a:rPr lang="de-DE" dirty="0" err="1"/>
              <a:t>however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110 </a:t>
            </a:r>
            <a:r>
              <a:rPr lang="de-DE" dirty="0" err="1"/>
              <a:t>languages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diverse. Forests </a:t>
            </a:r>
            <a:r>
              <a:rPr lang="de-DE" dirty="0" err="1"/>
              <a:t>make</a:t>
            </a:r>
            <a:r>
              <a:rPr lang="de-DE" dirty="0"/>
              <a:t> Vanuatu a </a:t>
            </a:r>
            <a:r>
              <a:rPr lang="de-DE" dirty="0" err="1"/>
              <a:t>net</a:t>
            </a:r>
            <a:r>
              <a:rPr lang="de-DE" dirty="0"/>
              <a:t> </a:t>
            </a:r>
            <a:r>
              <a:rPr lang="de-DE" dirty="0" err="1"/>
              <a:t>carbon</a:t>
            </a:r>
            <a:r>
              <a:rPr lang="de-DE" dirty="0"/>
              <a:t> sink.</a:t>
            </a:r>
          </a:p>
          <a:p>
            <a:r>
              <a:rPr lang="de-DE" dirty="0" err="1"/>
              <a:t>Fiji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bigger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Vanuatu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land</a:t>
            </a:r>
            <a:r>
              <a:rPr lang="de-DE" dirty="0"/>
              <a:t> </a:t>
            </a:r>
            <a:r>
              <a:rPr lang="de-DE" dirty="0" err="1"/>
              <a:t>comprises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roughly</a:t>
            </a:r>
            <a:r>
              <a:rPr lang="de-DE" dirty="0"/>
              <a:t> 60%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forest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also </a:t>
            </a:r>
            <a:r>
              <a:rPr lang="de-DE" dirty="0" err="1"/>
              <a:t>makes</a:t>
            </a:r>
            <a:r>
              <a:rPr lang="de-DE" dirty="0"/>
              <a:t> </a:t>
            </a:r>
            <a:r>
              <a:rPr lang="de-DE" dirty="0" err="1"/>
              <a:t>Fiji</a:t>
            </a:r>
            <a:r>
              <a:rPr lang="de-DE" dirty="0"/>
              <a:t> and </a:t>
            </a:r>
            <a:r>
              <a:rPr lang="de-DE" dirty="0" err="1"/>
              <a:t>net</a:t>
            </a:r>
            <a:r>
              <a:rPr lang="de-DE" dirty="0"/>
              <a:t> </a:t>
            </a:r>
            <a:r>
              <a:rPr lang="de-DE" dirty="0" err="1"/>
              <a:t>carbon</a:t>
            </a:r>
            <a:r>
              <a:rPr lang="de-DE" dirty="0"/>
              <a:t> sink.</a:t>
            </a:r>
          </a:p>
          <a:p>
            <a:r>
              <a:rPr lang="de-DE" dirty="0"/>
              <a:t>The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demonstration</a:t>
            </a:r>
            <a:r>
              <a:rPr lang="de-DE" dirty="0"/>
              <a:t> </a:t>
            </a:r>
            <a:r>
              <a:rPr lang="de-DE" dirty="0" err="1"/>
              <a:t>pilot</a:t>
            </a:r>
            <a:r>
              <a:rPr lang="de-DE" dirty="0"/>
              <a:t> </a:t>
            </a:r>
            <a:r>
              <a:rPr lang="de-DE" dirty="0" err="1"/>
              <a:t>sites</a:t>
            </a:r>
            <a:r>
              <a:rPr lang="de-DE" dirty="0"/>
              <a:t> in all </a:t>
            </a:r>
            <a:r>
              <a:rPr lang="de-DE" dirty="0" err="1"/>
              <a:t>four</a:t>
            </a:r>
            <a:r>
              <a:rPr lang="de-DE" dirty="0"/>
              <a:t> countries. In Solomons, Vanuatu and </a:t>
            </a:r>
            <a:r>
              <a:rPr lang="de-DE" dirty="0" err="1"/>
              <a:t>Fiji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NGO Live and </a:t>
            </a:r>
            <a:r>
              <a:rPr lang="de-DE" dirty="0" err="1"/>
              <a:t>Learn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implementing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on </a:t>
            </a:r>
            <a:r>
              <a:rPr lang="de-DE" dirty="0" err="1"/>
              <a:t>forest</a:t>
            </a:r>
            <a:r>
              <a:rPr lang="de-DE" dirty="0"/>
              <a:t> </a:t>
            </a:r>
            <a:r>
              <a:rPr lang="de-DE" dirty="0" err="1"/>
              <a:t>conservation</a:t>
            </a:r>
            <a:r>
              <a:rPr lang="de-DE" dirty="0"/>
              <a:t> and alternative </a:t>
            </a:r>
            <a:r>
              <a:rPr lang="de-DE" dirty="0" err="1"/>
              <a:t>livelihoods</a:t>
            </a:r>
            <a:r>
              <a:rPr lang="de-DE" dirty="0"/>
              <a:t>, </a:t>
            </a:r>
            <a:r>
              <a:rPr lang="de-DE" dirty="0" err="1"/>
              <a:t>ie.through</a:t>
            </a:r>
            <a:r>
              <a:rPr lang="de-DE" dirty="0"/>
              <a:t> </a:t>
            </a:r>
            <a:r>
              <a:rPr lang="de-DE" dirty="0" err="1"/>
              <a:t>bee</a:t>
            </a:r>
            <a:r>
              <a:rPr lang="de-DE" dirty="0"/>
              <a:t> </a:t>
            </a:r>
            <a:r>
              <a:rPr lang="de-DE" dirty="0" err="1"/>
              <a:t>keeping</a:t>
            </a:r>
            <a:r>
              <a:rPr lang="de-DE" dirty="0"/>
              <a:t>. In </a:t>
            </a:r>
            <a:r>
              <a:rPr lang="de-DE" dirty="0" err="1"/>
              <a:t>Fiji</a:t>
            </a:r>
            <a:r>
              <a:rPr lang="de-DE" dirty="0"/>
              <a:t> and Vanuatu </a:t>
            </a:r>
            <a:r>
              <a:rPr lang="de-DE" dirty="0" err="1"/>
              <a:t>carbon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sold</a:t>
            </a:r>
            <a:r>
              <a:rPr lang="de-DE" dirty="0"/>
              <a:t> </a:t>
            </a:r>
            <a:r>
              <a:rPr lang="de-DE" dirty="0" err="1"/>
              <a:t>above</a:t>
            </a:r>
            <a:r>
              <a:rPr lang="de-DE" dirty="0"/>
              <a:t> </a:t>
            </a:r>
            <a:r>
              <a:rPr lang="de-DE" dirty="0" err="1"/>
              <a:t>market</a:t>
            </a:r>
            <a:r>
              <a:rPr lang="de-DE" dirty="0"/>
              <a:t> </a:t>
            </a:r>
            <a:r>
              <a:rPr lang="de-DE" dirty="0" err="1"/>
              <a:t>price</a:t>
            </a:r>
            <a:r>
              <a:rPr lang="de-DE" dirty="0"/>
              <a:t>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956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</a:rPr>
              <a:t> with high interest of VU Government for national upscaling as national REDD+ Transition Strategy for 2019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004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59284-3A1D-F847-990B-A4F534DE990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7697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659284-3A1D-F847-990B-A4F534DE9907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79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039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2724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D8E099-4BB9-1046-A756-7011D94D2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5845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D8E099-4BB9-1046-A756-7011D94D2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16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039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784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2039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225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778000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78000"/>
            <a:ext cx="4038600" cy="4348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039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65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D8E099-4BB9-1046-A756-7011D94D2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894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D8E099-4BB9-1046-A756-7011D94D2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613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D8E099-4BB9-1046-A756-7011D94D2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898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D8E099-4BB9-1046-A756-7011D94D2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2824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94CA02C-2C34-344E-A03D-2DAE97708634}" type="datetimeFigureOut">
              <a:rPr lang="de-DE" smtClean="0"/>
              <a:t>30.09.2019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D8E099-4BB9-1046-A756-7011D94D201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9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SPC GIZ Logos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5930901"/>
            <a:ext cx="5194300" cy="850357"/>
          </a:xfrm>
          <a:prstGeom prst="rect">
            <a:avLst/>
          </a:prstGeom>
        </p:spPr>
      </p:pic>
      <p:pic>
        <p:nvPicPr>
          <p:cNvPr id="7" name="Bild 6" descr="2018-01-23 11.20.59.jpg"/>
          <p:cNvPicPr>
            <a:picLocks noChangeAspect="1"/>
          </p:cNvPicPr>
          <p:nvPr userDrawn="1"/>
        </p:nvPicPr>
        <p:blipFill rotWithShape="1">
          <a:blip r:embed="rId14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44" b="30864"/>
          <a:stretch/>
        </p:blipFill>
        <p:spPr>
          <a:xfrm>
            <a:off x="0" y="0"/>
            <a:ext cx="9144000" cy="16764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71500" y="526257"/>
            <a:ext cx="8229600" cy="766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err="1"/>
              <a:t>Overview</a:t>
            </a:r>
            <a:r>
              <a:rPr lang="de-DE" dirty="0"/>
              <a:t> on 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930401"/>
            <a:ext cx="8229600" cy="391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8900" y="38100"/>
            <a:ext cx="515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REDD+</a:t>
            </a:r>
            <a:r>
              <a:rPr lang="de-D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GB" baseline="0" noProof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Forest Conservation </a:t>
            </a:r>
            <a:r>
              <a:rPr lang="de-DE" baseline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Pacific Island Countries</a:t>
            </a:r>
            <a:endParaRPr lang="de-DE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0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97340-FD4E-4DB2-B8E4-48D8276FE1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dirty="0"/>
              <a:t>Update on Regional REDD+ Project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975C482B-9A4F-481F-AA5E-886687BAE6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Teresa </a:t>
            </a:r>
            <a:r>
              <a:rPr lang="de-DE" dirty="0" err="1"/>
              <a:t>Reubel</a:t>
            </a:r>
            <a:r>
              <a:rPr lang="de-DE" dirty="0"/>
              <a:t>, GIZ</a:t>
            </a:r>
          </a:p>
          <a:p>
            <a:r>
              <a:rPr lang="de-DE" dirty="0"/>
              <a:t>30/09/2019, Apia</a:t>
            </a:r>
          </a:p>
          <a:p>
            <a:r>
              <a:rPr lang="de-DE" sz="3000" dirty="0"/>
              <a:t>REDD+ Forest </a:t>
            </a:r>
            <a:r>
              <a:rPr lang="de-DE" sz="3000" dirty="0" err="1"/>
              <a:t>Conservation</a:t>
            </a:r>
            <a:r>
              <a:rPr lang="de-DE" sz="3000" dirty="0"/>
              <a:t> in Pacific Island Countries</a:t>
            </a:r>
          </a:p>
        </p:txBody>
      </p:sp>
    </p:spTree>
    <p:extLst>
      <p:ext uri="{BB962C8B-B14F-4D97-AF65-F5344CB8AC3E}">
        <p14:creationId xmlns:p14="http://schemas.microsoft.com/office/powerpoint/2010/main" val="1501522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C323F-B0A8-48D3-BEE2-AC1BAB62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National Level (Output II)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775AF7-A8CF-49B0-8E0F-CB9A1B3B81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National REDD+ strategies are developed, including: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Advise the development of standardized REDD+ process guidelines 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Support REDD+ </a:t>
            </a:r>
            <a:r>
              <a:rPr lang="en-US" sz="2800" dirty="0" err="1">
                <a:solidFill>
                  <a:prstClr val="black"/>
                </a:solidFill>
              </a:rPr>
              <a:t>Focals</a:t>
            </a:r>
            <a:r>
              <a:rPr lang="en-US" sz="2800" dirty="0">
                <a:solidFill>
                  <a:prstClr val="black"/>
                </a:solidFill>
              </a:rPr>
              <a:t> / REDD+ Steering Committees in the organization of national REDD+ strategies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Development of strategies for sustainable forest management and the restoration of degraded forest ecosystems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0737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ED25A4-2959-4F93-A37C-8009810D4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Local</a:t>
            </a:r>
            <a:r>
              <a:rPr lang="de-DE" dirty="0"/>
              <a:t> Level (Output III)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02F9A1-477D-4F5D-8100-D0C53B995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Practical experiences from demonstration activities and local scale forest carbon projects are integrated into national REDD+ strategies: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Testing national REDD+ strategy elements in demonstration and local scale project activities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Implementation of activities tackling the drivers of deforestation and for the restoration of degraded forest ecosystems in demonstration areas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Development of local forest carbon projects for the voluntary market</a:t>
            </a:r>
            <a:endParaRPr lang="en-US" sz="18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6582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A892EC-8854-475C-9360-7FCD1EAB5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National Workshops &amp; Activities – Papua New Guinea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F0561-F365-48DE-BE2D-924D2151D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54" y="4019107"/>
            <a:ext cx="8539346" cy="2434856"/>
          </a:xfrm>
        </p:spPr>
        <p:txBody>
          <a:bodyPr>
            <a:normAutofit fontScale="92500" lnSpcReduction="20000"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endParaRPr lang="en-US" sz="2800" dirty="0">
              <a:solidFill>
                <a:prstClr val="black"/>
              </a:solidFill>
            </a:endParaRPr>
          </a:p>
          <a:p>
            <a:pPr lvl="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Support to PNGFA Milne Bay pilot site</a:t>
            </a:r>
          </a:p>
          <a:p>
            <a:pPr lvl="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Participation at PNG REDD+ Partners Meeting in </a:t>
            </a:r>
            <a:r>
              <a:rPr lang="en-US" sz="2400" dirty="0" err="1">
                <a:solidFill>
                  <a:prstClr val="black"/>
                </a:solidFill>
              </a:rPr>
              <a:t>Kavieng</a:t>
            </a:r>
            <a:r>
              <a:rPr lang="en-US" sz="2400" dirty="0">
                <a:solidFill>
                  <a:prstClr val="black"/>
                </a:solidFill>
              </a:rPr>
              <a:t> - 03/17</a:t>
            </a:r>
          </a:p>
          <a:p>
            <a:pPr lvl="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Review of national REDD+ Strategy - 03/17</a:t>
            </a:r>
          </a:p>
          <a:p>
            <a:pPr lvl="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Update of Operational Plan - 06/17 &amp; 05/18</a:t>
            </a:r>
          </a:p>
          <a:p>
            <a:pPr lvl="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Exchange on REDD+ Communication and Awareness – 08/17</a:t>
            </a:r>
          </a:p>
          <a:p>
            <a:pPr lvl="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South-South exchange on Collect Earth with Fiji Forestry Department &amp; FAO – 12/16</a:t>
            </a:r>
            <a:endParaRPr lang="en-US" sz="28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9899BC1-3769-4214-98F1-F566E5718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54" y="1691674"/>
            <a:ext cx="8620491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8773F5-4F44-454C-8CE5-EBFAE50D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792071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/>
              <a:t>Achievements &amp; Activities – </a:t>
            </a:r>
            <a:br>
              <a:rPr lang="en-US" dirty="0"/>
            </a:br>
            <a:r>
              <a:rPr lang="en-US" dirty="0"/>
              <a:t>Solomon Islands</a:t>
            </a:r>
            <a:br>
              <a:rPr lang="de-DE" sz="36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08F313-6087-4A5B-BE48-B29D5743C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0401"/>
            <a:ext cx="8229600" cy="4209142"/>
          </a:xfrm>
        </p:spPr>
        <p:txBody>
          <a:bodyPr>
            <a:normAutofit fontScale="92500"/>
          </a:bodyPr>
          <a:lstStyle/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Continuous support to </a:t>
            </a:r>
            <a:r>
              <a:rPr lang="en-US" sz="2400" dirty="0" err="1">
                <a:solidFill>
                  <a:prstClr val="black"/>
                </a:solidFill>
              </a:rPr>
              <a:t>Babatana</a:t>
            </a:r>
            <a:r>
              <a:rPr lang="en-US" sz="2400" dirty="0">
                <a:solidFill>
                  <a:prstClr val="black"/>
                </a:solidFill>
              </a:rPr>
              <a:t>, Choiseul REDD+ pilot project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Stock Taking on Stakeholder Communication Needs - 05/17 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Facilitation of first National REDD+ Committee Meeting – 05/18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Support to FPIC </a:t>
            </a:r>
            <a:r>
              <a:rPr lang="en-US" sz="2400" dirty="0" err="1">
                <a:solidFill>
                  <a:prstClr val="black"/>
                </a:solidFill>
              </a:rPr>
              <a:t>Barora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Fa’a</a:t>
            </a:r>
            <a:r>
              <a:rPr lang="en-US" sz="2400" dirty="0">
                <a:solidFill>
                  <a:prstClr val="black"/>
                </a:solidFill>
              </a:rPr>
              <a:t>, Isabel Province (09/18)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Continuous support for development of Forest Reference Level (in cooperation with FAO), submission to UNFCCC and technical assessment (2018/2019)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Coordination of NFI Piloting and Capacity Building </a:t>
            </a:r>
            <a:r>
              <a:rPr lang="en-US" sz="2400" dirty="0" err="1">
                <a:solidFill>
                  <a:prstClr val="black"/>
                </a:solidFill>
              </a:rPr>
              <a:t>Programme</a:t>
            </a:r>
            <a:r>
              <a:rPr lang="en-US" sz="2400" dirty="0">
                <a:solidFill>
                  <a:prstClr val="black"/>
                </a:solidFill>
              </a:rPr>
              <a:t> (NFI design, field work, data analysis) (06-08/19)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Technical support to development of a National REDD+ Pilot Site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Development of a GCF Proposal for REDD+ to support REDD+ Readiness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6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771096-3B7C-4E1A-B07D-F1EF9058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02705"/>
            <a:ext cx="8229600" cy="766762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en-US" sz="4800" dirty="0">
                <a:solidFill>
                  <a:prstClr val="black"/>
                </a:solidFill>
                <a:ea typeface="+mn-ea"/>
                <a:cs typeface="+mn-cs"/>
              </a:rPr>
              <a:t>Achievements &amp; Activities - Vanuatu</a:t>
            </a:r>
            <a:br>
              <a:rPr lang="de-DE" sz="4000" b="0" dirty="0">
                <a:solidFill>
                  <a:prstClr val="black"/>
                </a:solidFill>
                <a:ea typeface="+mn-ea"/>
                <a:cs typeface="+mn-cs"/>
              </a:rPr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148A77-1B22-4494-9C3F-A9251DB57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0401"/>
            <a:ext cx="8229600" cy="4179454"/>
          </a:xfrm>
        </p:spPr>
        <p:txBody>
          <a:bodyPr>
            <a:normAutofit fontScale="92500" lnSpcReduction="10000"/>
          </a:bodyPr>
          <a:lstStyle/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Continuous support to </a:t>
            </a:r>
            <a:r>
              <a:rPr lang="en-US" sz="2400" dirty="0" err="1">
                <a:solidFill>
                  <a:prstClr val="black"/>
                </a:solidFill>
              </a:rPr>
              <a:t>Loru</a:t>
            </a:r>
            <a:r>
              <a:rPr lang="en-US" sz="2400" dirty="0">
                <a:solidFill>
                  <a:prstClr val="black"/>
                </a:solidFill>
              </a:rPr>
              <a:t> REDD+ pilot project (first sale of Verified Emission Reductions 07/16)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Workshops on REDD+ Awareness (11/16) and Communication needs (including other sectors and stakeholders) (5/17)</a:t>
            </a:r>
          </a:p>
          <a:p>
            <a:pPr marL="45720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Support to development of new Forestry Act (end 2018)</a:t>
            </a:r>
          </a:p>
          <a:p>
            <a:pPr marL="45720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400" dirty="0"/>
              <a:t>Support </a:t>
            </a:r>
            <a:r>
              <a:rPr lang="de-DE" sz="2400" dirty="0" err="1"/>
              <a:t>introducing</a:t>
            </a:r>
            <a:r>
              <a:rPr lang="de-DE" sz="2400" dirty="0"/>
              <a:t> </a:t>
            </a:r>
            <a:r>
              <a:rPr lang="de-DE" sz="2400" dirty="0" err="1"/>
              <a:t>new</a:t>
            </a:r>
            <a:r>
              <a:rPr lang="de-DE" sz="2400" dirty="0"/>
              <a:t> MALFFB/</a:t>
            </a:r>
            <a:r>
              <a:rPr lang="de-DE" sz="2400" dirty="0" err="1"/>
              <a:t>DoF</a:t>
            </a:r>
            <a:r>
              <a:rPr lang="de-DE" sz="2400" dirty="0"/>
              <a:t> </a:t>
            </a:r>
            <a:r>
              <a:rPr lang="de-DE" sz="2400" dirty="0" err="1"/>
              <a:t>buisness</a:t>
            </a:r>
            <a:r>
              <a:rPr lang="de-DE" sz="2400" dirty="0"/>
              <a:t> plan </a:t>
            </a:r>
            <a:r>
              <a:rPr lang="de-DE" sz="2400" dirty="0" err="1"/>
              <a:t>format</a:t>
            </a:r>
            <a:r>
              <a:rPr lang="de-DE" sz="2400" dirty="0"/>
              <a:t> &amp; annual </a:t>
            </a:r>
            <a:r>
              <a:rPr lang="de-DE" sz="2400" dirty="0" err="1"/>
              <a:t>reporting</a:t>
            </a:r>
            <a:endParaRPr lang="de-DE" sz="2400" dirty="0"/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Support for NFI / MRV activities (with FCPF &amp; UNIQUE Forestry, ongoing)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Support to implementation and staffing of new GIS lab for NFMS, Climate Change and GHG Reporting housed within Forestry Department 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Support establishment of Forest Reference Level (ongoing)</a:t>
            </a:r>
          </a:p>
        </p:txBody>
      </p:sp>
    </p:spTree>
    <p:extLst>
      <p:ext uri="{BB962C8B-B14F-4D97-AF65-F5344CB8AC3E}">
        <p14:creationId xmlns:p14="http://schemas.microsoft.com/office/powerpoint/2010/main" val="330622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378B6-B437-43AA-9C34-12CFA0107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45237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/>
              <a:t>Achievements &amp; Activities – </a:t>
            </a:r>
            <a:br>
              <a:rPr lang="en-US" dirty="0"/>
            </a:br>
            <a:r>
              <a:rPr lang="en-US" dirty="0"/>
              <a:t>Fiji</a:t>
            </a:r>
            <a:br>
              <a:rPr lang="de-DE" sz="3600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E52E9C-0C78-4DA8-93C6-4CAE0C3E1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743740"/>
            <a:ext cx="8442251" cy="4635795"/>
          </a:xfrm>
        </p:spPr>
        <p:txBody>
          <a:bodyPr>
            <a:normAutofit fontScale="92500" lnSpcReduction="20000"/>
          </a:bodyPr>
          <a:lstStyle/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Continuous support to and participation in Fiji’s RSC (MRV WG; Education WG) in close collaboration with the FCPF Team 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Review of SESA Study deliverables, Feedback &amp; Grievance Redress Mechanism Study, Driver Study, NFMS deliverables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Continuous support to </a:t>
            </a:r>
            <a:r>
              <a:rPr lang="en-US" sz="2200" dirty="0" err="1">
                <a:solidFill>
                  <a:prstClr val="black"/>
                </a:solidFill>
              </a:rPr>
              <a:t>Nakavu</a:t>
            </a:r>
            <a:r>
              <a:rPr lang="en-US" sz="2200" dirty="0">
                <a:solidFill>
                  <a:prstClr val="black"/>
                </a:solidFill>
              </a:rPr>
              <a:t> SFM pilot site activities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Support to </a:t>
            </a:r>
            <a:r>
              <a:rPr lang="en-US" sz="2200" dirty="0" err="1">
                <a:solidFill>
                  <a:prstClr val="black"/>
                </a:solidFill>
              </a:rPr>
              <a:t>Drawa</a:t>
            </a:r>
            <a:r>
              <a:rPr lang="en-US" sz="2200" dirty="0">
                <a:solidFill>
                  <a:prstClr val="black"/>
                </a:solidFill>
              </a:rPr>
              <a:t> Forest Block REDD+ pilot project (first sale of Verified Emission Reductions 5/18)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Support to Mangrove Biomass Inventory (08 – 12/17)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Revision of Fiji Diameter Limit Tables (DLT) for amendment of Forest Policy 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Development of DLT training course for foresters, loggers and communities based on </a:t>
            </a:r>
            <a:r>
              <a:rPr lang="en-US" sz="2200" dirty="0" err="1">
                <a:solidFill>
                  <a:prstClr val="black"/>
                </a:solidFill>
              </a:rPr>
              <a:t>Nakavu</a:t>
            </a:r>
            <a:r>
              <a:rPr lang="en-US" sz="2200" dirty="0">
                <a:solidFill>
                  <a:prstClr val="black"/>
                </a:solidFill>
              </a:rPr>
              <a:t> pilot site experiences 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REDD+ Communication Workshop (12/17)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Support to Forest Reference Level development (draft 11/18)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Drone study on the assessment of Forest Degradation and the potential for monitoring of logging operations  (since 03/19)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Participation in ERPD and R-Package process (since 10/18)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Development of a Reforestation Guideline (since 06/19)</a:t>
            </a:r>
          </a:p>
        </p:txBody>
      </p:sp>
    </p:spTree>
    <p:extLst>
      <p:ext uri="{BB962C8B-B14F-4D97-AF65-F5344CB8AC3E}">
        <p14:creationId xmlns:p14="http://schemas.microsoft.com/office/powerpoint/2010/main" val="114239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76923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97340-FD4E-4DB2-B8E4-48D8276F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Brief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Project Extension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6A8BC73-806C-46F0-A6A6-AB82BFD7F5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Part II</a:t>
            </a:r>
          </a:p>
        </p:txBody>
      </p:sp>
    </p:spTree>
    <p:extLst>
      <p:ext uri="{BB962C8B-B14F-4D97-AF65-F5344CB8AC3E}">
        <p14:creationId xmlns:p14="http://schemas.microsoft.com/office/powerpoint/2010/main" val="3494347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Reasons for Extension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0939"/>
            <a:ext cx="8229600" cy="3641061"/>
          </a:xfrm>
        </p:spPr>
        <p:txBody>
          <a:bodyPr>
            <a:normAutofit/>
          </a:bodyPr>
          <a:lstStyle/>
          <a:p>
            <a:r>
              <a:rPr lang="en-GB" sz="2400" dirty="0"/>
              <a:t>to successfully and sustainably complete project activities, different measures are still required in each country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enables an integration of the forestry sector into the NDCs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>
                <a:sym typeface="Wingdings" panose="05000000000000000000" pitchFamily="2" charset="2"/>
              </a:rPr>
              <a:t>     </a:t>
            </a:r>
            <a:r>
              <a:rPr lang="en-GB" sz="2400" dirty="0"/>
              <a:t> 5 elements for the extension period</a:t>
            </a:r>
          </a:p>
          <a:p>
            <a:pPr marL="0" indent="0">
              <a:buNone/>
            </a:pPr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33450" y="788571"/>
            <a:ext cx="8677762" cy="766762"/>
          </a:xfrm>
        </p:spPr>
        <p:txBody>
          <a:bodyPr>
            <a:noAutofit/>
          </a:bodyPr>
          <a:lstStyle/>
          <a:p>
            <a:pPr algn="l"/>
            <a:r>
              <a:rPr lang="en-GB" sz="2400" u="sng" dirty="0"/>
              <a:t>Element 1</a:t>
            </a:r>
            <a:r>
              <a:rPr lang="en-GB" sz="2400" dirty="0"/>
              <a:t>: Support for the implementation of the NFI and MRV systems including data preparation (Fiji, Solomon Islands, Vanuatu)</a:t>
            </a:r>
            <a:r>
              <a:rPr lang="de-DE" sz="2400" dirty="0">
                <a:effectLst/>
              </a:rPr>
              <a:t> 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96633"/>
            <a:ext cx="8229600" cy="3545368"/>
          </a:xfrm>
        </p:spPr>
        <p:txBody>
          <a:bodyPr>
            <a:normAutofit/>
          </a:bodyPr>
          <a:lstStyle/>
          <a:p>
            <a:r>
              <a:rPr lang="en-GB" sz="2400" dirty="0"/>
              <a:t>planning for National Forest Inventories is supported; data collection is expected to start in 2019</a:t>
            </a:r>
          </a:p>
          <a:p>
            <a:endParaRPr lang="en-GB" sz="2400" dirty="0"/>
          </a:p>
          <a:p>
            <a:r>
              <a:rPr lang="en-GB" sz="2400" dirty="0"/>
              <a:t>preparation, analysis and interpretation of the data, as well as the derivation of possible management and policy options, takes more time and requires further capacity building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62865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366" y="785997"/>
            <a:ext cx="8512475" cy="766762"/>
          </a:xfrm>
        </p:spPr>
        <p:txBody>
          <a:bodyPr>
            <a:noAutofit/>
          </a:bodyPr>
          <a:lstStyle/>
          <a:p>
            <a:pPr algn="l"/>
            <a:r>
              <a:rPr lang="en-GB" sz="2400" u="sng" dirty="0"/>
              <a:t>Element 2</a:t>
            </a:r>
            <a:r>
              <a:rPr lang="en-GB" sz="2400" dirty="0"/>
              <a:t>: Preparation of National REDD+ Strategies and REDD+ Implementation Plans (Fiji, Solomon Islands, Vanuatu)</a:t>
            </a:r>
            <a:r>
              <a:rPr lang="de-DE" sz="2400" dirty="0">
                <a:effectLst/>
              </a:rPr>
              <a:t> 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30400"/>
            <a:ext cx="8229600" cy="4013199"/>
          </a:xfrm>
        </p:spPr>
        <p:txBody>
          <a:bodyPr>
            <a:normAutofit/>
          </a:bodyPr>
          <a:lstStyle/>
          <a:p>
            <a:pPr lvl="0"/>
            <a:r>
              <a:rPr lang="en-GB" sz="2000" dirty="0"/>
              <a:t>countries are in preparatory phase of their </a:t>
            </a:r>
            <a:r>
              <a:rPr lang="en-GB" sz="2000" b="1" dirty="0"/>
              <a:t>REDD+ Strategies </a:t>
            </a:r>
            <a:r>
              <a:rPr lang="en-GB" sz="2000" dirty="0"/>
              <a:t>and</a:t>
            </a:r>
            <a:r>
              <a:rPr lang="en-GB" sz="2000" b="1" dirty="0"/>
              <a:t> </a:t>
            </a:r>
            <a:r>
              <a:rPr lang="en-GB" sz="2000" dirty="0"/>
              <a:t>further support is needed</a:t>
            </a:r>
          </a:p>
          <a:p>
            <a:pPr lvl="0"/>
            <a:endParaRPr lang="en-GB" sz="2000" dirty="0"/>
          </a:p>
          <a:p>
            <a:r>
              <a:rPr lang="en-GB" sz="2000" dirty="0"/>
              <a:t>In particular, Social and Environmental Safeguards and Benefit Sharing Mechanisms are more time-consuming than expected due to complex land ownership, land use and carbon rights</a:t>
            </a:r>
          </a:p>
          <a:p>
            <a:endParaRPr lang="en-GB" sz="2000" dirty="0"/>
          </a:p>
          <a:p>
            <a:pPr lvl="0"/>
            <a:r>
              <a:rPr lang="en-GB" sz="2000" dirty="0"/>
              <a:t>Comprehensive consideration of all aspects and the necessary creation of legal certainty is an integral part of the success of REDD+ efforts </a:t>
            </a:r>
          </a:p>
          <a:p>
            <a:pPr lvl="0"/>
            <a:endParaRPr lang="en-GB" sz="2000" dirty="0"/>
          </a:p>
          <a:p>
            <a:pPr marL="400050" lvl="1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 T</a:t>
            </a:r>
            <a:r>
              <a:rPr lang="en-GB" sz="2000" dirty="0"/>
              <a:t>his way acceptance of the population can be achieved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0053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B5A49-A5D9-4438-8FEF-9B4C1D002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0FECF96-3F3E-4426-A6CA-766FB91F1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43460"/>
            <a:ext cx="4040188" cy="639762"/>
          </a:xfrm>
        </p:spPr>
        <p:txBody>
          <a:bodyPr/>
          <a:lstStyle/>
          <a:p>
            <a:r>
              <a:rPr lang="de-DE" dirty="0"/>
              <a:t>Part I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EEEA1E-D93B-4FA1-98C3-35E96B2FF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83222"/>
            <a:ext cx="4040188" cy="3951288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Brief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REDD+ II </a:t>
            </a:r>
            <a:r>
              <a:rPr lang="de-DE" dirty="0" err="1"/>
              <a:t>project</a:t>
            </a:r>
            <a:endParaRPr lang="de-DE" dirty="0"/>
          </a:p>
          <a:p>
            <a:endParaRPr lang="de-DE" dirty="0"/>
          </a:p>
          <a:p>
            <a:r>
              <a:rPr lang="de-DE" dirty="0"/>
              <a:t>Brief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and </a:t>
            </a:r>
            <a:r>
              <a:rPr lang="de-DE" dirty="0" err="1"/>
              <a:t>achievements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REDD+ II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countries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8E7F1FD-D243-4D15-8FFE-A358BA7D97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843460"/>
            <a:ext cx="4041775" cy="639762"/>
          </a:xfrm>
        </p:spPr>
        <p:txBody>
          <a:bodyPr/>
          <a:lstStyle/>
          <a:p>
            <a:r>
              <a:rPr lang="de-DE" dirty="0"/>
              <a:t>Part II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6D8E4B4-C21A-4957-B195-EE46F5CC9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483222"/>
            <a:ext cx="4041775" cy="3951288"/>
          </a:xfrm>
        </p:spPr>
        <p:txBody>
          <a:bodyPr/>
          <a:lstStyle/>
          <a:p>
            <a:endParaRPr lang="de-DE" dirty="0"/>
          </a:p>
          <a:p>
            <a:r>
              <a:rPr lang="de-DE" dirty="0"/>
              <a:t>Brief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REDD+ II </a:t>
            </a:r>
            <a:r>
              <a:rPr lang="de-DE" dirty="0" err="1"/>
              <a:t>project</a:t>
            </a:r>
            <a:r>
              <a:rPr lang="de-DE" dirty="0"/>
              <a:t> </a:t>
            </a:r>
            <a:r>
              <a:rPr lang="de-DE" dirty="0" err="1"/>
              <a:t>extension</a:t>
            </a:r>
            <a:r>
              <a:rPr lang="de-DE" dirty="0"/>
              <a:t> </a:t>
            </a:r>
            <a:r>
              <a:rPr lang="de-DE" dirty="0" err="1"/>
              <a:t>period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5751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7366" y="785997"/>
            <a:ext cx="8512475" cy="766762"/>
          </a:xfrm>
        </p:spPr>
        <p:txBody>
          <a:bodyPr>
            <a:noAutofit/>
          </a:bodyPr>
          <a:lstStyle/>
          <a:p>
            <a:pPr algn="l"/>
            <a:r>
              <a:rPr lang="en-GB" sz="2400" u="sng" dirty="0"/>
              <a:t>Element 2</a:t>
            </a:r>
            <a:r>
              <a:rPr lang="en-GB" sz="2400" dirty="0"/>
              <a:t>: Preparation of National REDD+ Strategies and REDD+ Implementation Plans (Fiji, Solomon Islands, Vanuatu)</a:t>
            </a:r>
            <a:r>
              <a:rPr lang="de-DE" sz="2400" dirty="0">
                <a:effectLst/>
              </a:rPr>
              <a:t> 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21787"/>
            <a:ext cx="8229600" cy="3911600"/>
          </a:xfrm>
        </p:spPr>
        <p:txBody>
          <a:bodyPr>
            <a:normAutofit/>
          </a:bodyPr>
          <a:lstStyle/>
          <a:p>
            <a:pPr lvl="0"/>
            <a:r>
              <a:rPr lang="en-GB" sz="2000" b="1" dirty="0"/>
              <a:t>REDD+ implementation plans </a:t>
            </a:r>
            <a:r>
              <a:rPr lang="en-GB" sz="2000" dirty="0"/>
              <a:t>are necessary for the practical implementation of the REDD+ measures identified in the National Strategies </a:t>
            </a:r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The inter-</a:t>
            </a:r>
            <a:r>
              <a:rPr lang="en-GB" sz="2000" dirty="0" err="1"/>
              <a:t>sectoral</a:t>
            </a:r>
            <a:r>
              <a:rPr lang="en-GB" sz="2000" dirty="0"/>
              <a:t> coordination processes are particularly protracted</a:t>
            </a:r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Papua New Guinea is drawing up its implementation plan (RFIP) </a:t>
            </a:r>
          </a:p>
          <a:p>
            <a:pPr marL="0" lvl="0" indent="0">
              <a:buNone/>
            </a:pPr>
            <a:r>
              <a:rPr lang="en-GB" sz="2000" dirty="0"/>
              <a:t>	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share its experience with the other countries through a South-South 	exchange</a:t>
            </a:r>
            <a:endParaRPr lang="de-DE" sz="2000" dirty="0"/>
          </a:p>
          <a:p>
            <a:pPr marL="0" indent="0">
              <a:buNone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53823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483" y="829290"/>
            <a:ext cx="8229600" cy="766762"/>
          </a:xfrm>
        </p:spPr>
        <p:txBody>
          <a:bodyPr>
            <a:noAutofit/>
          </a:bodyPr>
          <a:lstStyle/>
          <a:p>
            <a:pPr algn="l"/>
            <a:r>
              <a:rPr lang="en-GB" sz="2400" u="sng" dirty="0"/>
              <a:t>Element 3</a:t>
            </a:r>
            <a:r>
              <a:rPr lang="en-GB" sz="2400" dirty="0"/>
              <a:t>: Continuation of the national and local pilot projects (all countries)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0483" y="2196215"/>
            <a:ext cx="8229600" cy="3911600"/>
          </a:xfrm>
        </p:spPr>
        <p:txBody>
          <a:bodyPr>
            <a:normAutofit/>
          </a:bodyPr>
          <a:lstStyle/>
          <a:p>
            <a:pPr lvl="0"/>
            <a:r>
              <a:rPr lang="en-GB" sz="2000" dirty="0"/>
              <a:t>Findings from the pilot projects are discussed in the National REDD+ Steering Committees and integrated into the decision-making processes</a:t>
            </a:r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The successful forest carbon projects for the voluntary market function as lighthouse projects for the operational and financial feasibility of the REDD+ approach</a:t>
            </a:r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Vanuatu and the Solomon Islands are calling for local projects to be extended to other areas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288847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1621" y="814861"/>
            <a:ext cx="8229600" cy="766762"/>
          </a:xfrm>
        </p:spPr>
        <p:txBody>
          <a:bodyPr>
            <a:noAutofit/>
          </a:bodyPr>
          <a:lstStyle/>
          <a:p>
            <a:pPr algn="l"/>
            <a:r>
              <a:rPr lang="en-GB" sz="2400" u="sng" dirty="0"/>
              <a:t>Element 4</a:t>
            </a:r>
            <a:r>
              <a:rPr lang="en-GB" sz="2400" dirty="0"/>
              <a:t>: Support for access to REDD+ relevant climate financing (Solomon Islands)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28530"/>
            <a:ext cx="8229600" cy="3795691"/>
          </a:xfrm>
        </p:spPr>
        <p:txBody>
          <a:bodyPr>
            <a:normAutofit/>
          </a:bodyPr>
          <a:lstStyle/>
          <a:p>
            <a:r>
              <a:rPr lang="en-GB" sz="2000" dirty="0"/>
              <a:t>As only country, Solomon Islands were not supported in its REDD+ measures by the FCPF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dirty="0"/>
              <a:t>current status of the REDD+ preparations are delayed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Assistance in accessing adequate funding for REDD+ activities (e.g. through GCF), including the transition from conventional, destructive to sustainable forest management</a:t>
            </a:r>
          </a:p>
          <a:p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9043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052" y="771567"/>
            <a:ext cx="8687948" cy="766762"/>
          </a:xfrm>
        </p:spPr>
        <p:txBody>
          <a:bodyPr>
            <a:noAutofit/>
          </a:bodyPr>
          <a:lstStyle/>
          <a:p>
            <a:pPr algn="l"/>
            <a:r>
              <a:rPr lang="en-GB" sz="2400" u="sng" dirty="0"/>
              <a:t>Element 5</a:t>
            </a:r>
            <a:r>
              <a:rPr lang="en-GB" sz="2400" dirty="0"/>
              <a:t>: Integration of the forestry sector with quantitative targets into the NDCs (all countries)</a:t>
            </a:r>
            <a:r>
              <a:rPr lang="de-DE" sz="2400" dirty="0">
                <a:effectLst/>
              </a:rPr>
              <a:t> 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sz="2000" dirty="0"/>
              <a:t>The forestry sector is currently not included with quantitative targets in the NDCs</a:t>
            </a:r>
          </a:p>
          <a:p>
            <a:pPr lvl="0"/>
            <a:endParaRPr lang="en-GB" sz="2000" dirty="0"/>
          </a:p>
          <a:p>
            <a:pPr lvl="0"/>
            <a:r>
              <a:rPr lang="en-GB" sz="2000" dirty="0"/>
              <a:t>At the same time, the sector is mentioned by all countries to be important in the current NDCs, also with reference to the supported REDD+ activities</a:t>
            </a:r>
          </a:p>
          <a:p>
            <a:pPr lvl="0"/>
            <a:endParaRPr lang="de-DE" sz="2000" dirty="0"/>
          </a:p>
          <a:p>
            <a:pPr lvl="0"/>
            <a:r>
              <a:rPr lang="de-DE" sz="2000" dirty="0"/>
              <a:t>A</a:t>
            </a:r>
            <a:r>
              <a:rPr lang="en-GB" sz="2000" dirty="0" err="1"/>
              <a:t>forementioned</a:t>
            </a:r>
            <a:r>
              <a:rPr lang="en-GB" sz="2000" dirty="0"/>
              <a:t> measures enable countries, in cooperation with the Regional Pacific NDC Hub, to integrate the forest sector with ambitious quantitative targets into revised NDCs</a:t>
            </a:r>
          </a:p>
        </p:txBody>
      </p:sp>
    </p:spTree>
    <p:extLst>
      <p:ext uri="{BB962C8B-B14F-4D97-AF65-F5344CB8AC3E}">
        <p14:creationId xmlns:p14="http://schemas.microsoft.com/office/powerpoint/2010/main" val="427362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187701"/>
            <a:ext cx="8001000" cy="13842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4000" b="1" dirty="0" err="1"/>
              <a:t>Thank</a:t>
            </a:r>
            <a:r>
              <a:rPr lang="de-DE" sz="4000" b="1" dirty="0"/>
              <a:t> </a:t>
            </a:r>
            <a:r>
              <a:rPr lang="de-DE" sz="4000" b="1" dirty="0" err="1"/>
              <a:t>you</a:t>
            </a:r>
            <a:r>
              <a:rPr lang="de-DE" sz="4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5683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A1209F-9D99-4469-BECF-13919442D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2" y="4406900"/>
            <a:ext cx="8007017" cy="1362075"/>
          </a:xfrm>
        </p:spPr>
        <p:txBody>
          <a:bodyPr>
            <a:normAutofit fontScale="90000"/>
          </a:bodyPr>
          <a:lstStyle/>
          <a:p>
            <a:r>
              <a:rPr lang="de-DE" dirty="0"/>
              <a:t>Brief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REDD+ II Project and </a:t>
            </a:r>
            <a:r>
              <a:rPr lang="de-DE" dirty="0" err="1"/>
              <a:t>its</a:t>
            </a:r>
            <a:r>
              <a:rPr lang="de-DE" dirty="0"/>
              <a:t> </a:t>
            </a:r>
            <a:r>
              <a:rPr lang="de-DE" dirty="0" err="1"/>
              <a:t>Activities</a:t>
            </a:r>
            <a:r>
              <a:rPr lang="de-DE" dirty="0"/>
              <a:t> and Achievements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C3C431-3151-43ED-8427-75A7B8AB0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Part I</a:t>
            </a:r>
          </a:p>
        </p:txBody>
      </p:sp>
    </p:spTree>
    <p:extLst>
      <p:ext uri="{BB962C8B-B14F-4D97-AF65-F5344CB8AC3E}">
        <p14:creationId xmlns:p14="http://schemas.microsoft.com/office/powerpoint/2010/main" val="4012433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7B0AAA-B8AD-4634-A17C-8117ECA21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Background Information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CD1345-1C24-446E-926F-CA991F08A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0400"/>
            <a:ext cx="8532564" cy="4338198"/>
          </a:xfrm>
        </p:spPr>
        <p:txBody>
          <a:bodyPr>
            <a:normAutofit fontScale="92500" lnSpcReduction="10000"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de-DE" sz="2800" b="1" dirty="0">
                <a:solidFill>
                  <a:prstClr val="black"/>
                </a:solidFill>
              </a:rPr>
              <a:t>Duration: </a:t>
            </a:r>
          </a:p>
          <a:p>
            <a:pPr marL="571500" lvl="0" indent="-571500" defTabSz="914400">
              <a:spcBef>
                <a:spcPts val="0"/>
              </a:spcBef>
              <a:buFont typeface="Arial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4 </a:t>
            </a:r>
            <a:r>
              <a:rPr lang="de-DE" sz="2800" dirty="0" err="1">
                <a:solidFill>
                  <a:prstClr val="black"/>
                </a:solidFill>
              </a:rPr>
              <a:t>years</a:t>
            </a:r>
            <a:r>
              <a:rPr lang="de-DE" sz="2800" dirty="0">
                <a:solidFill>
                  <a:prstClr val="black"/>
                </a:solidFill>
              </a:rPr>
              <a:t> - 10/2015 - 08/2019 </a:t>
            </a:r>
            <a:r>
              <a:rPr lang="de-DE" sz="2800" dirty="0">
                <a:solidFill>
                  <a:prstClr val="white">
                    <a:lumMod val="50000"/>
                  </a:prstClr>
                </a:solidFill>
              </a:rPr>
              <a:t>(12/2020)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de-DE" sz="12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de-DE" sz="2800" b="1" dirty="0">
                <a:solidFill>
                  <a:prstClr val="black"/>
                </a:solidFill>
              </a:rPr>
              <a:t>Grant:</a:t>
            </a:r>
          </a:p>
          <a:p>
            <a:pPr marL="571500" lvl="0" indent="-571500" defTabSz="914400">
              <a:spcBef>
                <a:spcPts val="0"/>
              </a:spcBef>
              <a:buFont typeface="Arial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3,5 Million Euro </a:t>
            </a:r>
            <a:r>
              <a:rPr lang="de-DE" sz="2800" dirty="0" err="1">
                <a:solidFill>
                  <a:prstClr val="black"/>
                </a:solidFill>
              </a:rPr>
              <a:t>from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the</a:t>
            </a:r>
            <a:r>
              <a:rPr lang="de-DE" sz="2800" dirty="0">
                <a:solidFill>
                  <a:prstClr val="black"/>
                </a:solidFill>
              </a:rPr>
              <a:t> Federal Ministry </a:t>
            </a:r>
            <a:r>
              <a:rPr lang="de-DE" sz="2800" dirty="0" err="1">
                <a:solidFill>
                  <a:prstClr val="black"/>
                </a:solidFill>
              </a:rPr>
              <a:t>for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the</a:t>
            </a:r>
            <a:r>
              <a:rPr lang="de-DE" sz="2800" dirty="0">
                <a:solidFill>
                  <a:prstClr val="black"/>
                </a:solidFill>
              </a:rPr>
              <a:t> Environment, Nature </a:t>
            </a:r>
            <a:r>
              <a:rPr lang="de-DE" sz="2800" dirty="0" err="1">
                <a:solidFill>
                  <a:prstClr val="black"/>
                </a:solidFill>
              </a:rPr>
              <a:t>Conservation</a:t>
            </a:r>
            <a:r>
              <a:rPr lang="de-DE" sz="2800" dirty="0">
                <a:solidFill>
                  <a:prstClr val="black"/>
                </a:solidFill>
              </a:rPr>
              <a:t> and </a:t>
            </a:r>
            <a:r>
              <a:rPr lang="de-DE" sz="2800" dirty="0" err="1">
                <a:solidFill>
                  <a:prstClr val="black"/>
                </a:solidFill>
              </a:rPr>
              <a:t>Nuclear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Safety</a:t>
            </a:r>
            <a:endParaRPr lang="de-DE" sz="2800" dirty="0">
              <a:solidFill>
                <a:prstClr val="black"/>
              </a:solidFill>
            </a:endParaRPr>
          </a:p>
          <a:p>
            <a:pPr marL="571500" lvl="0" indent="-571500" defTabSz="914400">
              <a:spcBef>
                <a:spcPts val="0"/>
              </a:spcBef>
              <a:buFont typeface="Arial" pitchFamily="34" charset="0"/>
              <a:buChar char="•"/>
            </a:pPr>
            <a:endParaRPr lang="de-DE" sz="12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de-DE" sz="2800" b="1" dirty="0">
                <a:solidFill>
                  <a:prstClr val="black"/>
                </a:solidFill>
              </a:rPr>
              <a:t>Partner Organisation: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Pacific Community (SPC)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12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b="1" dirty="0">
                <a:solidFill>
                  <a:prstClr val="black"/>
                </a:solidFill>
              </a:rPr>
              <a:t>National &amp; International Partners: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Respective Forest Departments of the countries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Live &amp; Learn Environmental Education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4AD19B-4B6C-4779-8AB7-8E1C4F160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00" y="2616760"/>
            <a:ext cx="1917799" cy="55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04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47DEB-3107-4230-8581-AC54AA59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Main </a:t>
            </a:r>
            <a:r>
              <a:rPr lang="de-DE" dirty="0" err="1"/>
              <a:t>Objective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A0296E-2CAA-4E94-9977-C5C396871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930401"/>
            <a:ext cx="8115300" cy="3911600"/>
          </a:xfrm>
        </p:spPr>
        <p:txBody>
          <a:bodyPr>
            <a:normAutofit/>
          </a:bodyPr>
          <a:lstStyle/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endParaRPr lang="en-US" sz="1600" b="1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Melanesian island countries fulfill all requirements to participate in an UN-mechanism for climate change mitigation through improved forest management (REDD+)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369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3799D1-4426-4BF0-8AA2-13491E850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REDD+ </a:t>
            </a:r>
            <a:r>
              <a:rPr lang="de-DE" dirty="0" err="1"/>
              <a:t>Requirements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39C3346-D838-4D0F-8E77-C7B73EAB3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38" y="1744842"/>
            <a:ext cx="8827773" cy="42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96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0FAB17-CD43-4288-97B4-0886AC062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Planned</a:t>
            </a:r>
            <a:r>
              <a:rPr lang="de-DE" dirty="0"/>
              <a:t> Outputs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B3B40E6-B428-44A8-9C56-2CDF1593A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 defTabSz="914400">
              <a:spcBef>
                <a:spcPts val="0"/>
              </a:spcBef>
              <a:buNone/>
            </a:pPr>
            <a:endParaRPr lang="en-US" sz="18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b="1" dirty="0">
                <a:solidFill>
                  <a:prstClr val="black"/>
                </a:solidFill>
              </a:rPr>
              <a:t>Regional level (Output I):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Regional REDD+ support structures are in </a:t>
            </a:r>
            <a:r>
              <a:rPr lang="de-DE" sz="2800" dirty="0" err="1">
                <a:solidFill>
                  <a:prstClr val="black"/>
                </a:solidFill>
              </a:rPr>
              <a:t>place</a:t>
            </a:r>
            <a:r>
              <a:rPr lang="de-DE" sz="2800" dirty="0">
                <a:solidFill>
                  <a:prstClr val="black"/>
                </a:solidFill>
              </a:rPr>
              <a:t> and </a:t>
            </a:r>
            <a:r>
              <a:rPr lang="de-DE" sz="2800" dirty="0" err="1">
                <a:solidFill>
                  <a:prstClr val="black"/>
                </a:solidFill>
              </a:rPr>
              <a:t>functional</a:t>
            </a:r>
            <a:endParaRPr lang="de-DE" sz="28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endParaRPr lang="de-DE" sz="18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de-DE" sz="2800" b="1" dirty="0">
                <a:solidFill>
                  <a:prstClr val="black"/>
                </a:solidFill>
              </a:rPr>
              <a:t>National </a:t>
            </a:r>
            <a:r>
              <a:rPr lang="de-DE" sz="2800" b="1" dirty="0" err="1">
                <a:solidFill>
                  <a:prstClr val="black"/>
                </a:solidFill>
              </a:rPr>
              <a:t>level</a:t>
            </a:r>
            <a:r>
              <a:rPr lang="en-US" sz="2800" b="1" dirty="0">
                <a:solidFill>
                  <a:prstClr val="black"/>
                </a:solidFill>
              </a:rPr>
              <a:t> (Output II)</a:t>
            </a:r>
            <a:r>
              <a:rPr lang="de-DE" sz="2800" b="1" dirty="0">
                <a:solidFill>
                  <a:prstClr val="black"/>
                </a:solidFill>
              </a:rPr>
              <a:t>: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prstClr val="black"/>
                </a:solidFill>
              </a:rPr>
              <a:t>National REDD+ </a:t>
            </a:r>
            <a:r>
              <a:rPr lang="de-DE" sz="2800" dirty="0" err="1">
                <a:solidFill>
                  <a:prstClr val="black"/>
                </a:solidFill>
              </a:rPr>
              <a:t>strategies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are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  <a:r>
              <a:rPr lang="de-DE" sz="2800" dirty="0" err="1">
                <a:solidFill>
                  <a:prstClr val="black"/>
                </a:solidFill>
              </a:rPr>
              <a:t>developed</a:t>
            </a:r>
            <a:r>
              <a:rPr lang="de-DE" sz="2800" dirty="0">
                <a:solidFill>
                  <a:prstClr val="black"/>
                </a:solidFill>
              </a:rPr>
              <a:t> </a:t>
            </a:r>
          </a:p>
          <a:p>
            <a:pPr marL="0" lvl="0" indent="0" defTabSz="914400">
              <a:spcBef>
                <a:spcPts val="0"/>
              </a:spcBef>
              <a:buNone/>
            </a:pPr>
            <a:endParaRPr lang="de-DE" sz="1800" dirty="0">
              <a:solidFill>
                <a:prstClr val="black"/>
              </a:solidFill>
            </a:endParaRPr>
          </a:p>
          <a:p>
            <a:pPr marL="0" lvl="0" indent="0" defTabSz="914400">
              <a:spcBef>
                <a:spcPts val="0"/>
              </a:spcBef>
              <a:buNone/>
            </a:pPr>
            <a:r>
              <a:rPr lang="de-DE" sz="2800" b="1" dirty="0" err="1">
                <a:solidFill>
                  <a:prstClr val="black"/>
                </a:solidFill>
              </a:rPr>
              <a:t>Local</a:t>
            </a:r>
            <a:r>
              <a:rPr lang="de-DE" sz="2800" b="1" dirty="0">
                <a:solidFill>
                  <a:prstClr val="black"/>
                </a:solidFill>
              </a:rPr>
              <a:t> </a:t>
            </a:r>
            <a:r>
              <a:rPr lang="de-DE" sz="2800" b="1" dirty="0" err="1">
                <a:solidFill>
                  <a:prstClr val="black"/>
                </a:solidFill>
              </a:rPr>
              <a:t>level</a:t>
            </a:r>
            <a:r>
              <a:rPr lang="en-US" sz="2800" b="1" dirty="0">
                <a:solidFill>
                  <a:prstClr val="black"/>
                </a:solidFill>
              </a:rPr>
              <a:t> (Output III)</a:t>
            </a:r>
            <a:r>
              <a:rPr lang="de-DE" sz="2800" b="1" dirty="0">
                <a:solidFill>
                  <a:prstClr val="black"/>
                </a:solidFill>
              </a:rPr>
              <a:t>: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Practical experiences from demonstration activities and local scale forest carbon projects are integrated into national REDD+ strategies</a:t>
            </a:r>
            <a:endParaRPr lang="de-DE" sz="2800" dirty="0">
              <a:solidFill>
                <a:prstClr val="black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6780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B0E5C-5206-4583-867F-E93474502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635496"/>
            <a:ext cx="8229600" cy="766762"/>
          </a:xfrm>
        </p:spPr>
        <p:txBody>
          <a:bodyPr/>
          <a:lstStyle/>
          <a:p>
            <a:r>
              <a:rPr lang="de-DE" dirty="0"/>
              <a:t>Pacific REDD+ Countries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0E30DB-41CE-43E9-9321-41327B137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35CF40-8CF0-4218-9B95-67FC93D7D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455"/>
            <a:ext cx="9144000" cy="5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3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0F6C3-75E4-45A9-9623-E12BE41E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Regional Level (Output I)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D07DC0-3497-4F02-A6E9-863A8B954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defTabSz="914400">
              <a:spcBef>
                <a:spcPts val="0"/>
              </a:spcBef>
              <a:buNone/>
            </a:pPr>
            <a:r>
              <a:rPr lang="en-US" sz="2800" dirty="0">
                <a:solidFill>
                  <a:prstClr val="black"/>
                </a:solidFill>
              </a:rPr>
              <a:t>Regional REDD+ support structures are in place and functional, including: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Development of methodologies for the detection and quantification of forest degradation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Knowledge and data management</a:t>
            </a: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solidFill>
                <a:prstClr val="black"/>
              </a:solidFill>
            </a:endParaRPr>
          </a:p>
          <a:p>
            <a:pPr marL="457200" lvl="0" indent="-457200" defTabSz="9144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Development and administration of a regional registry for forest carbon projects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1441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2175</Words>
  <Application>Microsoft Office PowerPoint</Application>
  <PresentationFormat>Bildschirmpräsentation (4:3)</PresentationFormat>
  <Paragraphs>201</Paragraphs>
  <Slides>24</Slides>
  <Notes>15</Notes>
  <HiddenSlides>4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9" baseType="lpstr">
      <vt:lpstr>Arial</vt:lpstr>
      <vt:lpstr>Calibri</vt:lpstr>
      <vt:lpstr>Mangal</vt:lpstr>
      <vt:lpstr>Wingdings</vt:lpstr>
      <vt:lpstr>Office-Design</vt:lpstr>
      <vt:lpstr>Update on Regional REDD+ Project</vt:lpstr>
      <vt:lpstr>Presentation Structure</vt:lpstr>
      <vt:lpstr>Brief overview of REDD+ II Project and its Activities and Achievements</vt:lpstr>
      <vt:lpstr>Background Information</vt:lpstr>
      <vt:lpstr>Main Objective</vt:lpstr>
      <vt:lpstr>REDD+ Requirements</vt:lpstr>
      <vt:lpstr>Planned Outputs</vt:lpstr>
      <vt:lpstr>Pacific REDD+ Countries</vt:lpstr>
      <vt:lpstr>Regional Level (Output I)</vt:lpstr>
      <vt:lpstr>National Level (Output II)</vt:lpstr>
      <vt:lpstr>Local Level (Output III)</vt:lpstr>
      <vt:lpstr>National Workshops &amp; Activities – Papua New Guinea</vt:lpstr>
      <vt:lpstr>Achievements &amp; Activities –  Solomon Islands </vt:lpstr>
      <vt:lpstr>Achievements &amp; Activities - Vanuatu </vt:lpstr>
      <vt:lpstr>Achievements &amp; Activities –  Fiji </vt:lpstr>
      <vt:lpstr>Brief Overview of Project Extension</vt:lpstr>
      <vt:lpstr>Reasons for Extension</vt:lpstr>
      <vt:lpstr>Element 1: Support for the implementation of the NFI and MRV systems including data preparation (Fiji, Solomon Islands, Vanuatu)  </vt:lpstr>
      <vt:lpstr>Element 2: Preparation of National REDD+ Strategies and REDD+ Implementation Plans (Fiji, Solomon Islands, Vanuatu)  </vt:lpstr>
      <vt:lpstr>Element 2: Preparation of National REDD+ Strategies and REDD+ Implementation Plans (Fiji, Solomon Islands, Vanuatu)  </vt:lpstr>
      <vt:lpstr>Element 3: Continuation of the national and local pilot projects (all countries) </vt:lpstr>
      <vt:lpstr>Element 4: Support for access to REDD+ relevant climate financing (Solomon Islands) </vt:lpstr>
      <vt:lpstr>Element 5: Integration of the forestry sector with quantitative targets into the NDCs (all countries)  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Teresa Reubel</dc:creator>
  <cp:lastModifiedBy>Teresa Reubel</cp:lastModifiedBy>
  <cp:revision>185</cp:revision>
  <dcterms:created xsi:type="dcterms:W3CDTF">2019-03-11T02:52:19Z</dcterms:created>
  <dcterms:modified xsi:type="dcterms:W3CDTF">2019-09-29T23:46:32Z</dcterms:modified>
</cp:coreProperties>
</file>