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497" r:id="rId5"/>
    <p:sldId id="262" r:id="rId6"/>
    <p:sldId id="488" r:id="rId7"/>
    <p:sldId id="496" r:id="rId8"/>
    <p:sldId id="486" r:id="rId9"/>
    <p:sldId id="266" r:id="rId10"/>
    <p:sldId id="265" r:id="rId11"/>
    <p:sldId id="483" r:id="rId12"/>
    <p:sldId id="267" r:id="rId13"/>
    <p:sldId id="489" r:id="rId14"/>
    <p:sldId id="274" r:id="rId15"/>
    <p:sldId id="256" r:id="rId16"/>
    <p:sldId id="268" r:id="rId17"/>
    <p:sldId id="494" r:id="rId18"/>
    <p:sldId id="495" r:id="rId19"/>
    <p:sldId id="273" r:id="rId20"/>
    <p:sldId id="484" r:id="rId21"/>
    <p:sldId id="473" r:id="rId22"/>
    <p:sldId id="478" r:id="rId23"/>
    <p:sldId id="492" r:id="rId24"/>
    <p:sldId id="471" r:id="rId25"/>
    <p:sldId id="480" r:id="rId26"/>
    <p:sldId id="469" r:id="rId27"/>
    <p:sldId id="485" r:id="rId28"/>
    <p:sldId id="474" r:id="rId29"/>
    <p:sldId id="477" r:id="rId30"/>
    <p:sldId id="389" r:id="rId31"/>
    <p:sldId id="479"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9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82" d="100"/>
          <a:sy n="82"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ED76C-7517-491F-AB45-45DC3D304FF6}" type="datetimeFigureOut">
              <a:rPr lang="fr-FR" smtClean="0"/>
              <a:t>11/03/2022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77024-D323-422A-B0F9-BEFD49EA27A1}" type="slidenum">
              <a:rPr lang="fr-FR" smtClean="0"/>
              <a:t>‹#›</a:t>
            </a:fld>
            <a:endParaRPr lang="fr-FR"/>
          </a:p>
        </p:txBody>
      </p:sp>
    </p:spTree>
    <p:extLst>
      <p:ext uri="{BB962C8B-B14F-4D97-AF65-F5344CB8AC3E}">
        <p14:creationId xmlns:p14="http://schemas.microsoft.com/office/powerpoint/2010/main" val="114256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Jed: brief introduction to SPC’s tagging programme, what it is and why do we do it.</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2</a:t>
            </a:fld>
            <a:endParaRPr lang="fr-FR"/>
          </a:p>
        </p:txBody>
      </p:sp>
    </p:spTree>
    <p:extLst>
      <p:ext uri="{BB962C8B-B14F-4D97-AF65-F5344CB8AC3E}">
        <p14:creationId xmlns:p14="http://schemas.microsoft.com/office/powerpoint/2010/main" val="282645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EB77024-D323-422A-B0F9-BEFD49EA27A1}" type="slidenum">
              <a:rPr lang="fr-FR" smtClean="0"/>
              <a:t>13</a:t>
            </a:fld>
            <a:endParaRPr lang="fr-FR"/>
          </a:p>
        </p:txBody>
      </p:sp>
    </p:spTree>
    <p:extLst>
      <p:ext uri="{BB962C8B-B14F-4D97-AF65-F5344CB8AC3E}">
        <p14:creationId xmlns:p14="http://schemas.microsoft.com/office/powerpoint/2010/main" val="256612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EB77024-D323-422A-B0F9-BEFD49EA27A1}" type="slidenum">
              <a:rPr lang="fr-FR" smtClean="0"/>
              <a:t>14</a:t>
            </a:fld>
            <a:endParaRPr lang="fr-FR"/>
          </a:p>
        </p:txBody>
      </p:sp>
    </p:spTree>
    <p:extLst>
      <p:ext uri="{BB962C8B-B14F-4D97-AF65-F5344CB8AC3E}">
        <p14:creationId xmlns:p14="http://schemas.microsoft.com/office/powerpoint/2010/main" val="421761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EB77024-D323-422A-B0F9-BEFD49EA27A1}" type="slidenum">
              <a:rPr lang="fr-FR" smtClean="0"/>
              <a:t>15</a:t>
            </a:fld>
            <a:endParaRPr lang="fr-FR"/>
          </a:p>
        </p:txBody>
      </p:sp>
    </p:spTree>
    <p:extLst>
      <p:ext uri="{BB962C8B-B14F-4D97-AF65-F5344CB8AC3E}">
        <p14:creationId xmlns:p14="http://schemas.microsoft.com/office/powerpoint/2010/main" val="6809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Valerie: Monitoring ecosystems, scientific cruises</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16</a:t>
            </a:fld>
            <a:endParaRPr lang="fr-FR"/>
          </a:p>
        </p:txBody>
      </p:sp>
    </p:spTree>
    <p:extLst>
      <p:ext uri="{BB962C8B-B14F-4D97-AF65-F5344CB8AC3E}">
        <p14:creationId xmlns:p14="http://schemas.microsoft.com/office/powerpoint/2010/main" val="329484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Transition slide to stock assessment and data management</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17</a:t>
            </a:fld>
            <a:endParaRPr lang="fr-FR"/>
          </a:p>
        </p:txBody>
      </p:sp>
    </p:spTree>
    <p:extLst>
      <p:ext uri="{BB962C8B-B14F-4D97-AF65-F5344CB8AC3E}">
        <p14:creationId xmlns:p14="http://schemas.microsoft.com/office/powerpoint/2010/main" val="1314083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Rockwell" panose="02060603020205020403" pitchFamily="18" charset="0"/>
            </a:endParaRPr>
          </a:p>
        </p:txBody>
      </p:sp>
    </p:spTree>
    <p:extLst>
      <p:ext uri="{BB962C8B-B14F-4D97-AF65-F5344CB8AC3E}">
        <p14:creationId xmlns:p14="http://schemas.microsoft.com/office/powerpoint/2010/main" val="86612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Arc-Collector</a:t>
            </a:r>
          </a:p>
          <a:p>
            <a:r>
              <a:rPr lang="en-NZ"/>
              <a:t>Field data collection app</a:t>
            </a:r>
          </a:p>
          <a:p>
            <a:r>
              <a:rPr lang="en-NZ"/>
              <a:t>Training of Points, lines, Polygons for FO’s</a:t>
            </a:r>
          </a:p>
          <a:p>
            <a:r>
              <a:rPr lang="en-NZ"/>
              <a:t>Offline mode (GPS enabled on Tablet)</a:t>
            </a:r>
          </a:p>
          <a:p>
            <a:r>
              <a:rPr lang="en-NZ" err="1"/>
              <a:t>Ra’ui</a:t>
            </a:r>
            <a:r>
              <a:rPr lang="en-NZ"/>
              <a:t>, FAD, Fishing Grounds updating</a:t>
            </a:r>
          </a:p>
          <a:p>
            <a:r>
              <a:rPr lang="en-NZ"/>
              <a:t>Potential to map other areas of interest</a:t>
            </a:r>
          </a:p>
        </p:txBody>
      </p:sp>
      <p:sp>
        <p:nvSpPr>
          <p:cNvPr id="4" name="Slide Number Placeholder 3"/>
          <p:cNvSpPr>
            <a:spLocks noGrp="1"/>
          </p:cNvSpPr>
          <p:nvPr>
            <p:ph type="sldNum" sz="quarter" idx="10"/>
          </p:nvPr>
        </p:nvSpPr>
        <p:spPr/>
        <p:txBody>
          <a:bodyPr/>
          <a:lstStyle/>
          <a:p>
            <a:pPr>
              <a:defRPr/>
            </a:pPr>
            <a:fld id="{EB0C0E69-D921-4524-98DE-F7BFDC65C02E}" type="slidenum">
              <a:rPr lang="en-AU" smtClean="0"/>
              <a:pPr>
                <a:defRPr/>
              </a:pPr>
              <a:t>19</a:t>
            </a:fld>
            <a:endParaRPr lang="en-AU"/>
          </a:p>
        </p:txBody>
      </p:sp>
    </p:spTree>
    <p:extLst>
      <p:ext uri="{BB962C8B-B14F-4D97-AF65-F5344CB8AC3E}">
        <p14:creationId xmlns:p14="http://schemas.microsoft.com/office/powerpoint/2010/main" val="18892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Arc-Collector</a:t>
            </a:r>
          </a:p>
          <a:p>
            <a:r>
              <a:rPr lang="en-NZ"/>
              <a:t>Field data collection app</a:t>
            </a:r>
          </a:p>
          <a:p>
            <a:r>
              <a:rPr lang="en-NZ"/>
              <a:t>Training of Points, lines, Polygons for FO’s</a:t>
            </a:r>
          </a:p>
          <a:p>
            <a:r>
              <a:rPr lang="en-NZ"/>
              <a:t>Offline mode (GPS enabled on Tablet)</a:t>
            </a:r>
          </a:p>
          <a:p>
            <a:r>
              <a:rPr lang="en-NZ" err="1"/>
              <a:t>Ra’ui</a:t>
            </a:r>
            <a:r>
              <a:rPr lang="en-NZ"/>
              <a:t>, FAD, Fishing Grounds updating</a:t>
            </a:r>
          </a:p>
          <a:p>
            <a:r>
              <a:rPr lang="en-NZ"/>
              <a:t>Potential to map other areas of interest</a:t>
            </a:r>
          </a:p>
        </p:txBody>
      </p:sp>
      <p:sp>
        <p:nvSpPr>
          <p:cNvPr id="4" name="Slide Number Placeholder 3"/>
          <p:cNvSpPr>
            <a:spLocks noGrp="1"/>
          </p:cNvSpPr>
          <p:nvPr>
            <p:ph type="sldNum" sz="quarter" idx="10"/>
          </p:nvPr>
        </p:nvSpPr>
        <p:spPr/>
        <p:txBody>
          <a:bodyPr/>
          <a:lstStyle/>
          <a:p>
            <a:pPr>
              <a:defRPr/>
            </a:pPr>
            <a:fld id="{EB0C0E69-D921-4524-98DE-F7BFDC65C02E}" type="slidenum">
              <a:rPr lang="en-AU" smtClean="0"/>
              <a:pPr>
                <a:defRPr/>
              </a:pPr>
              <a:t>20</a:t>
            </a:fld>
            <a:endParaRPr lang="en-AU"/>
          </a:p>
        </p:txBody>
      </p:sp>
    </p:spTree>
    <p:extLst>
      <p:ext uri="{BB962C8B-B14F-4D97-AF65-F5344CB8AC3E}">
        <p14:creationId xmlns:p14="http://schemas.microsoft.com/office/powerpoint/2010/main" val="337356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Transition slide to capacity building</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24</a:t>
            </a:fld>
            <a:endParaRPr lang="fr-FR"/>
          </a:p>
        </p:txBody>
      </p:sp>
    </p:spTree>
    <p:extLst>
      <p:ext uri="{BB962C8B-B14F-4D97-AF65-F5344CB8AC3E}">
        <p14:creationId xmlns:p14="http://schemas.microsoft.com/office/powerpoint/2010/main" val="165818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mj-lt"/>
              <a:buAutoNum type="arabicPeriod"/>
            </a:pPr>
            <a:r>
              <a:rPr lang="en-AU"/>
              <a:t>Improve fisheries professionals understanding of stock assessments</a:t>
            </a:r>
          </a:p>
          <a:p>
            <a:pPr marL="342900" indent="-342900">
              <a:lnSpc>
                <a:spcPct val="150000"/>
              </a:lnSpc>
              <a:buAutoNum type="arabicPeriod"/>
            </a:pPr>
            <a:r>
              <a:rPr lang="en-AU"/>
              <a:t>Communicate this information to fishery managers and stakeholders within countries; and</a:t>
            </a:r>
          </a:p>
          <a:p>
            <a:pPr marL="342900" indent="-342900">
              <a:lnSpc>
                <a:spcPct val="150000"/>
              </a:lnSpc>
              <a:buAutoNum type="arabicPeriod"/>
            </a:pPr>
            <a:r>
              <a:rPr lang="en-AU"/>
              <a:t>Increase confidence in participating in scientific discussions of the WCPFC.</a:t>
            </a:r>
          </a:p>
          <a:p>
            <a:endParaRPr lang="en-AU"/>
          </a:p>
        </p:txBody>
      </p:sp>
      <p:sp>
        <p:nvSpPr>
          <p:cNvPr id="4" name="Slide Number Placeholder 3"/>
          <p:cNvSpPr>
            <a:spLocks noGrp="1"/>
          </p:cNvSpPr>
          <p:nvPr>
            <p:ph type="sldNum" sz="quarter" idx="5"/>
          </p:nvPr>
        </p:nvSpPr>
        <p:spPr/>
        <p:txBody>
          <a:bodyPr/>
          <a:lstStyle/>
          <a:p>
            <a:fld id="{0EB77024-D323-422A-B0F9-BEFD49EA27A1}" type="slidenum">
              <a:rPr lang="fr-FR" smtClean="0"/>
              <a:t>25</a:t>
            </a:fld>
            <a:endParaRPr lang="fr-FR"/>
          </a:p>
        </p:txBody>
      </p:sp>
    </p:spTree>
    <p:extLst>
      <p:ext uri="{BB962C8B-B14F-4D97-AF65-F5344CB8AC3E}">
        <p14:creationId xmlns:p14="http://schemas.microsoft.com/office/powerpoint/2010/main" val="267364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Valerie: the different types of tags and information collected for biology and behaviour</a:t>
            </a:r>
          </a:p>
          <a:p>
            <a:r>
              <a:rPr lang="en-AU" dirty="0"/>
              <a:t>Need to include sonic tags here, as these were used on CP14</a:t>
            </a:r>
            <a:endParaRPr lang="fr-FR" dirty="0"/>
          </a:p>
        </p:txBody>
      </p:sp>
      <p:sp>
        <p:nvSpPr>
          <p:cNvPr id="4" name="Slide Number Placeholder 3"/>
          <p:cNvSpPr>
            <a:spLocks noGrp="1"/>
          </p:cNvSpPr>
          <p:nvPr>
            <p:ph type="sldNum" sz="quarter" idx="5"/>
          </p:nvPr>
        </p:nvSpPr>
        <p:spPr/>
        <p:txBody>
          <a:bodyPr/>
          <a:lstStyle/>
          <a:p>
            <a:fld id="{0EB77024-D323-422A-B0F9-BEFD49EA27A1}" type="slidenum">
              <a:rPr lang="fr-FR" smtClean="0"/>
              <a:t>4</a:t>
            </a:fld>
            <a:endParaRPr lang="fr-FR"/>
          </a:p>
        </p:txBody>
      </p:sp>
    </p:spTree>
    <p:extLst>
      <p:ext uri="{BB962C8B-B14F-4D97-AF65-F5344CB8AC3E}">
        <p14:creationId xmlns:p14="http://schemas.microsoft.com/office/powerpoint/2010/main" val="327315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u="none" strike="noStrike" baseline="0">
                <a:solidFill>
                  <a:srgbClr val="000000"/>
                </a:solidFill>
                <a:latin typeface="Calibri" panose="020F0502020204030204" pitchFamily="34" charset="0"/>
              </a:rPr>
              <a:t>WP5 was designed to focus on releasing tagged skipjack and yellowfin tuna to provide data in support of their stock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u="none" strike="noStrike" baseline="0">
                <a:solidFill>
                  <a:srgbClr val="000000"/>
                </a:solidFill>
                <a:latin typeface="Calibri" panose="020F0502020204030204" pitchFamily="34" charset="0"/>
              </a:rPr>
              <a:t>In addition to conventional tag releases, effort was made to deploy archival tags in skipjack tuna, to obtain more detailed information on their horizontal movements, vertical behaviour and associative behaviour with respect to FADs, in light of new, smaller archival tag models now being available. </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5</a:t>
            </a:fld>
            <a:endParaRPr lang="fr-FR"/>
          </a:p>
        </p:txBody>
      </p:sp>
    </p:spTree>
    <p:extLst>
      <p:ext uri="{BB962C8B-B14F-4D97-AF65-F5344CB8AC3E}">
        <p14:creationId xmlns:p14="http://schemas.microsoft.com/office/powerpoint/2010/main" val="182404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Jed Industry partnership</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6</a:t>
            </a:fld>
            <a:endParaRPr lang="fr-FR"/>
          </a:p>
        </p:txBody>
      </p:sp>
    </p:spTree>
    <p:extLst>
      <p:ext uri="{BB962C8B-B14F-4D97-AF65-F5344CB8AC3E}">
        <p14:creationId xmlns:p14="http://schemas.microsoft.com/office/powerpoint/2010/main" val="69846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Marino: Tag recovery</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7</a:t>
            </a:fld>
            <a:endParaRPr lang="fr-FR"/>
          </a:p>
        </p:txBody>
      </p:sp>
    </p:spTree>
    <p:extLst>
      <p:ext uri="{BB962C8B-B14F-4D97-AF65-F5344CB8AC3E}">
        <p14:creationId xmlns:p14="http://schemas.microsoft.com/office/powerpoint/2010/main" val="1228320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Transition slide to biological sampling and ecosystem monitoring</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8</a:t>
            </a:fld>
            <a:endParaRPr lang="fr-FR"/>
          </a:p>
        </p:txBody>
      </p:sp>
    </p:spTree>
    <p:extLst>
      <p:ext uri="{BB962C8B-B14F-4D97-AF65-F5344CB8AC3E}">
        <p14:creationId xmlns:p14="http://schemas.microsoft.com/office/powerpoint/2010/main" val="71300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Valerie: Biological sampling context</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9</a:t>
            </a:fld>
            <a:endParaRPr lang="fr-FR"/>
          </a:p>
        </p:txBody>
      </p:sp>
    </p:spTree>
    <p:extLst>
      <p:ext uri="{BB962C8B-B14F-4D97-AF65-F5344CB8AC3E}">
        <p14:creationId xmlns:p14="http://schemas.microsoft.com/office/powerpoint/2010/main" val="294816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Jed: the different organs collected</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11</a:t>
            </a:fld>
            <a:endParaRPr lang="fr-FR"/>
          </a:p>
        </p:txBody>
      </p:sp>
    </p:spTree>
    <p:extLst>
      <p:ext uri="{BB962C8B-B14F-4D97-AF65-F5344CB8AC3E}">
        <p14:creationId xmlns:p14="http://schemas.microsoft.com/office/powerpoint/2010/main" val="64899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Valerie: using samples from PMSB</a:t>
            </a:r>
            <a:endParaRPr lang="fr-FR"/>
          </a:p>
        </p:txBody>
      </p:sp>
      <p:sp>
        <p:nvSpPr>
          <p:cNvPr id="4" name="Slide Number Placeholder 3"/>
          <p:cNvSpPr>
            <a:spLocks noGrp="1"/>
          </p:cNvSpPr>
          <p:nvPr>
            <p:ph type="sldNum" sz="quarter" idx="5"/>
          </p:nvPr>
        </p:nvSpPr>
        <p:spPr/>
        <p:txBody>
          <a:bodyPr/>
          <a:lstStyle/>
          <a:p>
            <a:fld id="{0EB77024-D323-422A-B0F9-BEFD49EA27A1}" type="slidenum">
              <a:rPr lang="fr-FR" smtClean="0"/>
              <a:t>12</a:t>
            </a:fld>
            <a:endParaRPr lang="fr-FR"/>
          </a:p>
        </p:txBody>
      </p:sp>
    </p:spTree>
    <p:extLst>
      <p:ext uri="{BB962C8B-B14F-4D97-AF65-F5344CB8AC3E}">
        <p14:creationId xmlns:p14="http://schemas.microsoft.com/office/powerpoint/2010/main" val="274742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B5FD-3436-43F2-89D0-06CB1F868D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6458BF3-BCF3-4141-91A9-7686A52ED0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23EF146-FEC0-45CA-B584-B397D7893BAB}"/>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4AECFE5E-20B9-4BA1-9007-94E0761C75B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B9A72C5-63DB-46FB-9540-2229DB0336FF}"/>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224770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7A5A-C21C-4D36-8213-7738EED8E802}"/>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27910A93-7D29-4467-9F41-C821A468F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42E9782-E7CB-4452-808E-A873E05351F7}"/>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7358B16E-486C-47DC-81E6-622338DA69D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F073691-7C14-439C-A28C-519F1305E7FF}"/>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12837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00F4E-6F45-47CB-B673-BF0AB91750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926F18E-B89A-44C9-840C-F172BBA34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0DABB63-DA62-4A86-B0EA-F8A447E0D2E3}"/>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C60D0411-DDA1-4471-8A7E-708A7DDB0CB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0B7D96B-6CF2-4D1F-8D72-BB7E41DC4F18}"/>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91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7631-8483-4E83-8CD4-AB18364D233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5B13EB97-537E-429B-8B79-E00FC945F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F504003-1A2F-4FA8-A75B-19F9F944C882}"/>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2646E223-221E-4EA5-A6B3-1B7AC05D70F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5C735DF-94D2-456D-91A5-DB7CF2FEAD2C}"/>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84021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F1CC-3340-41D1-8819-7AEDA1D9C3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499272C9-C05D-4C51-B409-490D95F61B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E0A0F-5CEE-4981-81F8-474A420C8EF7}"/>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FA6EC978-7E42-4062-BE25-255AB6F082A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AA600C2-DCFC-43FD-9EE4-484F4B84B4FF}"/>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91977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8DF37-5694-4353-B2BC-3D5A2D0F97E9}"/>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4B3B5198-B21E-4D07-83D7-1B466BA15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A81C815-1321-467F-A484-AF8CDCCBF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BF951392-F5A9-4DF1-B41B-EC6B55E91567}"/>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6" name="Footer Placeholder 5">
            <a:extLst>
              <a:ext uri="{FF2B5EF4-FFF2-40B4-BE49-F238E27FC236}">
                <a16:creationId xmlns:a16="http://schemas.microsoft.com/office/drawing/2014/main" id="{B0523FB0-39F0-48FD-B991-666DC07F466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DBBD32A-5288-4F37-BBCC-12B2D417AD37}"/>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1532934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4D27-9E1A-4F10-8F73-176347B82CA4}"/>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7534E11-FEF0-4E64-BC88-7AB66EB74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A5811-6EE0-408B-8E15-01D0ED7C5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6838774-70B4-4796-BD41-70A3E47BD8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F66C82-10D1-4166-9DDD-6FE83E6C21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985A9507-94FE-4ACF-9B7D-1F54DDD8ADF3}"/>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8" name="Footer Placeholder 7">
            <a:extLst>
              <a:ext uri="{FF2B5EF4-FFF2-40B4-BE49-F238E27FC236}">
                <a16:creationId xmlns:a16="http://schemas.microsoft.com/office/drawing/2014/main" id="{E2BE86D5-3221-44D0-9395-F192032D6741}"/>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460547B0-A9C5-41B4-852C-37216A490949}"/>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410760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282E-7FC5-4D17-A532-D4B00CE4BCB2}"/>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34716365-5B5D-428E-87D1-8A1900F30265}"/>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4" name="Footer Placeholder 3">
            <a:extLst>
              <a:ext uri="{FF2B5EF4-FFF2-40B4-BE49-F238E27FC236}">
                <a16:creationId xmlns:a16="http://schemas.microsoft.com/office/drawing/2014/main" id="{FC6202B4-C4B1-4623-89B6-AD3CCC2F3A12}"/>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A94E5CA9-F67D-4514-9285-A6A237B348F9}"/>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396715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689774-5C06-4C42-A647-2B3BA71E7DCA}"/>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3" name="Footer Placeholder 2">
            <a:extLst>
              <a:ext uri="{FF2B5EF4-FFF2-40B4-BE49-F238E27FC236}">
                <a16:creationId xmlns:a16="http://schemas.microsoft.com/office/drawing/2014/main" id="{64D59B95-5CCB-462E-BA8C-ACEA1D75DC65}"/>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6C3B5BE3-14BA-46F2-9FDE-08CAB6A2B144}"/>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334190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4759-FBAD-4CAA-AE10-93B6F4F66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29EE4365-BE95-4CAD-914A-09B4AFAB8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715B214C-6276-4E26-89D5-90F715CF4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7315D-B0AF-4C17-A05B-D819AD253308}"/>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6" name="Footer Placeholder 5">
            <a:extLst>
              <a:ext uri="{FF2B5EF4-FFF2-40B4-BE49-F238E27FC236}">
                <a16:creationId xmlns:a16="http://schemas.microsoft.com/office/drawing/2014/main" id="{1102DA7F-8D1E-4C2E-BDB4-F5A1E18D145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4E8E2C8-E396-4B61-BF6B-C8DB75B49061}"/>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48479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139C-841E-4744-A353-568AD5D69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A221AAF-6CC5-486A-9E73-44D7665B45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131C7842-0D16-4DBD-9DBF-1ECD41DE0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42046-81D1-4B9F-89DB-6CDEFECCBDB1}"/>
              </a:ext>
            </a:extLst>
          </p:cNvPr>
          <p:cNvSpPr>
            <a:spLocks noGrp="1"/>
          </p:cNvSpPr>
          <p:nvPr>
            <p:ph type="dt" sz="half" idx="10"/>
          </p:nvPr>
        </p:nvSpPr>
        <p:spPr/>
        <p:txBody>
          <a:bodyPr/>
          <a:lstStyle/>
          <a:p>
            <a:fld id="{8185DEB3-84A9-4ED8-B214-86BA334BEBFA}" type="datetimeFigureOut">
              <a:rPr lang="fr-FR" smtClean="0"/>
              <a:t>11/03/2022</a:t>
            </a:fld>
            <a:endParaRPr lang="fr-FR"/>
          </a:p>
        </p:txBody>
      </p:sp>
      <p:sp>
        <p:nvSpPr>
          <p:cNvPr id="6" name="Footer Placeholder 5">
            <a:extLst>
              <a:ext uri="{FF2B5EF4-FFF2-40B4-BE49-F238E27FC236}">
                <a16:creationId xmlns:a16="http://schemas.microsoft.com/office/drawing/2014/main" id="{59382E42-A895-4B4C-9FC0-FC2963044382}"/>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97E5E51-9434-417D-97EA-19AF243E5614}"/>
              </a:ext>
            </a:extLst>
          </p:cNvPr>
          <p:cNvSpPr>
            <a:spLocks noGrp="1"/>
          </p:cNvSpPr>
          <p:nvPr>
            <p:ph type="sldNum" sz="quarter" idx="12"/>
          </p:nvPr>
        </p:nvSpPr>
        <p:spPr/>
        <p:txBody>
          <a:bodyPr/>
          <a:lstStyle/>
          <a:p>
            <a:fld id="{58B61A66-3ED9-4C81-9690-8451DD73BC50}" type="slidenum">
              <a:rPr lang="fr-FR" smtClean="0"/>
              <a:t>‹#›</a:t>
            </a:fld>
            <a:endParaRPr lang="fr-FR"/>
          </a:p>
        </p:txBody>
      </p:sp>
    </p:spTree>
    <p:extLst>
      <p:ext uri="{BB962C8B-B14F-4D97-AF65-F5344CB8AC3E}">
        <p14:creationId xmlns:p14="http://schemas.microsoft.com/office/powerpoint/2010/main" val="241323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FA86E-B591-4D0C-8704-A33AB01C0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2F913F00-C652-4C85-BD35-656CB2825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AC8F565-4E2A-4E0B-A50A-355E4C7CE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5DEB3-84A9-4ED8-B214-86BA334BEBFA}" type="datetimeFigureOut">
              <a:rPr lang="fr-FR" smtClean="0"/>
              <a:t>11/03/2022</a:t>
            </a:fld>
            <a:endParaRPr lang="fr-FR"/>
          </a:p>
        </p:txBody>
      </p:sp>
      <p:sp>
        <p:nvSpPr>
          <p:cNvPr id="5" name="Footer Placeholder 4">
            <a:extLst>
              <a:ext uri="{FF2B5EF4-FFF2-40B4-BE49-F238E27FC236}">
                <a16:creationId xmlns:a16="http://schemas.microsoft.com/office/drawing/2014/main" id="{E9D9E538-0568-4548-BCCB-1878562916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664F98B-83A1-4177-9953-02B620DB3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61A66-3ED9-4C81-9690-8451DD73BC50}" type="slidenum">
              <a:rPr lang="fr-FR" smtClean="0"/>
              <a:t>‹#›</a:t>
            </a:fld>
            <a:endParaRPr lang="fr-FR"/>
          </a:p>
        </p:txBody>
      </p:sp>
    </p:spTree>
    <p:extLst>
      <p:ext uri="{BB962C8B-B14F-4D97-AF65-F5344CB8AC3E}">
        <p14:creationId xmlns:p14="http://schemas.microsoft.com/office/powerpoint/2010/main" val="31804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5.wdp"/><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52.png"/><Relationship Id="rId17" Type="http://schemas.openxmlformats.org/officeDocument/2006/relationships/image" Target="../media/image55.svg"/><Relationship Id="rId2" Type="http://schemas.openxmlformats.org/officeDocument/2006/relationships/image" Target="../media/image46.jpeg"/><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3.wdp"/><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tiff"/></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990C852-0FFC-4BB7-B573-63A88D9B4846}"/>
              </a:ext>
            </a:extLst>
          </p:cNvPr>
          <p:cNvPicPr>
            <a:picLocks noChangeAspect="1"/>
          </p:cNvPicPr>
          <p:nvPr/>
        </p:nvPicPr>
        <p:blipFill rotWithShape="1">
          <a:blip r:embed="rId2">
            <a:extLst>
              <a:ext uri="{28A0092B-C50C-407E-A947-70E740481C1C}">
                <a14:useLocalDpi xmlns:a14="http://schemas.microsoft.com/office/drawing/2010/main" val="0"/>
              </a:ext>
            </a:extLst>
          </a:blip>
          <a:srcRect r="4613" b="24122"/>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5B9CAB8-BA15-49F5-B2B6-3375E848EF52}"/>
              </a:ext>
            </a:extLst>
          </p:cNvPr>
          <p:cNvPicPr>
            <a:picLocks noChangeAspect="1"/>
          </p:cNvPicPr>
          <p:nvPr/>
        </p:nvPicPr>
        <p:blipFill rotWithShape="1">
          <a:blip r:embed="rId3">
            <a:extLst>
              <a:ext uri="{28A0092B-C50C-407E-A947-70E740481C1C}">
                <a14:useLocalDpi xmlns:a14="http://schemas.microsoft.com/office/drawing/2010/main" val="0"/>
              </a:ext>
            </a:extLst>
          </a:blip>
          <a:srcRect b="11821"/>
          <a:stretch/>
        </p:blipFill>
        <p:spPr>
          <a:xfrm>
            <a:off x="642610" y="606145"/>
            <a:ext cx="6652020" cy="491250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text&#10;&#10;Description automatically generated">
            <a:extLst>
              <a:ext uri="{FF2B5EF4-FFF2-40B4-BE49-F238E27FC236}">
                <a16:creationId xmlns:a16="http://schemas.microsoft.com/office/drawing/2014/main" id="{C1873919-7C1F-48D6-B3D6-CB5BB0F04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9192" y="6086323"/>
            <a:ext cx="1294216" cy="525197"/>
          </a:xfrm>
          <a:prstGeom prst="rect">
            <a:avLst/>
          </a:prstGeom>
        </p:spPr>
      </p:pic>
      <p:pic>
        <p:nvPicPr>
          <p:cNvPr id="9" name="Picture 8" descr="Logo&#10;&#10;Description automatically generated">
            <a:extLst>
              <a:ext uri="{FF2B5EF4-FFF2-40B4-BE49-F238E27FC236}">
                <a16:creationId xmlns:a16="http://schemas.microsoft.com/office/drawing/2014/main" id="{CAD1EDEC-5EF7-4EA5-9D82-C2E1665E6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2116" y="6101943"/>
            <a:ext cx="1461387" cy="509577"/>
          </a:xfrm>
          <a:prstGeom prst="rect">
            <a:avLst/>
          </a:prstGeom>
        </p:spPr>
      </p:pic>
      <p:cxnSp>
        <p:nvCxnSpPr>
          <p:cNvPr id="10" name="Straight Connector 9">
            <a:extLst>
              <a:ext uri="{FF2B5EF4-FFF2-40B4-BE49-F238E27FC236}">
                <a16:creationId xmlns:a16="http://schemas.microsoft.com/office/drawing/2014/main" id="{CC7A7DAC-7AD8-4917-AF99-B5E4C53CF5E9}"/>
              </a:ext>
            </a:extLst>
          </p:cNvPr>
          <p:cNvCxnSpPr>
            <a:cxnSpLocks/>
          </p:cNvCxnSpPr>
          <p:nvPr/>
        </p:nvCxnSpPr>
        <p:spPr>
          <a:xfrm>
            <a:off x="10178974" y="6086323"/>
            <a:ext cx="0" cy="5251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3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BB5FB-DDA0-44BC-9E55-77EA228DD9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995" y="115537"/>
            <a:ext cx="11748010" cy="6626926"/>
          </a:xfrm>
          <a:prstGeom prst="rect">
            <a:avLst/>
          </a:prstGeom>
        </p:spPr>
      </p:pic>
    </p:spTree>
    <p:extLst>
      <p:ext uri="{BB962C8B-B14F-4D97-AF65-F5344CB8AC3E}">
        <p14:creationId xmlns:p14="http://schemas.microsoft.com/office/powerpoint/2010/main" val="113559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86CCD993-6C21-4AD9-8F98-0B676CD3A7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1921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A884D-406F-4DD8-A283-BB3D8F184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354" y="847004"/>
            <a:ext cx="10144338" cy="5622268"/>
          </a:xfrm>
          <a:prstGeom prst="rect">
            <a:avLst/>
          </a:prstGeom>
        </p:spPr>
      </p:pic>
      <p:sp>
        <p:nvSpPr>
          <p:cNvPr id="7" name="TextBox 6">
            <a:extLst>
              <a:ext uri="{FF2B5EF4-FFF2-40B4-BE49-F238E27FC236}">
                <a16:creationId xmlns:a16="http://schemas.microsoft.com/office/drawing/2014/main" id="{B5D7CEA0-16D0-4ADD-86EC-048C58B41F42}"/>
              </a:ext>
            </a:extLst>
          </p:cNvPr>
          <p:cNvSpPr txBox="1"/>
          <p:nvPr/>
        </p:nvSpPr>
        <p:spPr>
          <a:xfrm>
            <a:off x="887354" y="127118"/>
            <a:ext cx="8463151" cy="769441"/>
          </a:xfrm>
          <a:prstGeom prst="rect">
            <a:avLst/>
          </a:prstGeom>
          <a:noFill/>
        </p:spPr>
        <p:txBody>
          <a:bodyPr wrap="none" rtlCol="0">
            <a:spAutoFit/>
          </a:bodyPr>
          <a:lstStyle/>
          <a:p>
            <a:r>
              <a:rPr lang="en-AU" sz="4400">
                <a:latin typeface="+mj-lt"/>
              </a:rPr>
              <a:t>Skipjack tuna mercury concentration</a:t>
            </a:r>
            <a:endParaRPr lang="fr-FR" sz="4400">
              <a:latin typeface="+mj-lt"/>
            </a:endParaRPr>
          </a:p>
        </p:txBody>
      </p:sp>
    </p:spTree>
    <p:extLst>
      <p:ext uri="{BB962C8B-B14F-4D97-AF65-F5344CB8AC3E}">
        <p14:creationId xmlns:p14="http://schemas.microsoft.com/office/powerpoint/2010/main" val="225853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9F6D-5564-40EC-A5CF-48CA346EA0E8}"/>
              </a:ext>
            </a:extLst>
          </p:cNvPr>
          <p:cNvSpPr txBox="1"/>
          <p:nvPr/>
        </p:nvSpPr>
        <p:spPr>
          <a:xfrm>
            <a:off x="1464720" y="5232788"/>
            <a:ext cx="9569543" cy="769441"/>
          </a:xfrm>
          <a:prstGeom prst="rect">
            <a:avLst/>
          </a:prstGeom>
          <a:noFill/>
        </p:spPr>
        <p:txBody>
          <a:bodyPr wrap="square" rtlCol="0">
            <a:spAutoFit/>
          </a:bodyPr>
          <a:lstStyle/>
          <a:p>
            <a:r>
              <a:rPr lang="en-AU" sz="4400" dirty="0">
                <a:solidFill>
                  <a:schemeClr val="bg1"/>
                </a:solidFill>
                <a:latin typeface="+mj-lt"/>
              </a:rPr>
              <a:t>Otoliths can provide a diary of a fish’s life </a:t>
            </a:r>
            <a:endParaRPr lang="fr-FR" sz="4400" dirty="0">
              <a:solidFill>
                <a:schemeClr val="bg1"/>
              </a:solidFill>
              <a:latin typeface="+mj-lt"/>
            </a:endParaRPr>
          </a:p>
        </p:txBody>
      </p:sp>
      <p:cxnSp>
        <p:nvCxnSpPr>
          <p:cNvPr id="318" name="Straight Connector 317">
            <a:extLst>
              <a:ext uri="{FF2B5EF4-FFF2-40B4-BE49-F238E27FC236}">
                <a16:creationId xmlns:a16="http://schemas.microsoft.com/office/drawing/2014/main" id="{63F3426D-83A8-4434-B96B-9034B5DFA567}"/>
              </a:ext>
            </a:extLst>
          </p:cNvPr>
          <p:cNvCxnSpPr/>
          <p:nvPr/>
        </p:nvCxnSpPr>
        <p:spPr>
          <a:xfrm>
            <a:off x="5611446" y="4978395"/>
            <a:ext cx="17272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0F229E00-C440-4587-9410-9D0B1A72F0C9}"/>
              </a:ext>
            </a:extLst>
          </p:cNvPr>
          <p:cNvSpPr txBox="1"/>
          <p:nvPr/>
        </p:nvSpPr>
        <p:spPr>
          <a:xfrm>
            <a:off x="6605483" y="4548410"/>
            <a:ext cx="824265" cy="400110"/>
          </a:xfrm>
          <a:prstGeom prst="rect">
            <a:avLst/>
          </a:prstGeom>
          <a:noFill/>
        </p:spPr>
        <p:txBody>
          <a:bodyPr wrap="none" rtlCol="0">
            <a:spAutoFit/>
          </a:bodyPr>
          <a:lstStyle/>
          <a:p>
            <a:r>
              <a:rPr lang="en-AU" sz="2000" dirty="0">
                <a:solidFill>
                  <a:schemeClr val="bg1"/>
                </a:solidFill>
                <a:latin typeface="Arial" pitchFamily="34" charset="0"/>
                <a:cs typeface="Arial" pitchFamily="34" charset="0"/>
              </a:rPr>
              <a:t>1 mm</a:t>
            </a:r>
          </a:p>
        </p:txBody>
      </p:sp>
    </p:spTree>
    <p:extLst>
      <p:ext uri="{BB962C8B-B14F-4D97-AF65-F5344CB8AC3E}">
        <p14:creationId xmlns:p14="http://schemas.microsoft.com/office/powerpoint/2010/main" val="1207153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9F6D-5564-40EC-A5CF-48CA346EA0E8}"/>
              </a:ext>
            </a:extLst>
          </p:cNvPr>
          <p:cNvSpPr txBox="1"/>
          <p:nvPr/>
        </p:nvSpPr>
        <p:spPr>
          <a:xfrm>
            <a:off x="1464720" y="5232788"/>
            <a:ext cx="9569543" cy="769441"/>
          </a:xfrm>
          <a:prstGeom prst="rect">
            <a:avLst/>
          </a:prstGeom>
          <a:noFill/>
        </p:spPr>
        <p:txBody>
          <a:bodyPr wrap="square" rtlCol="0">
            <a:spAutoFit/>
          </a:bodyPr>
          <a:lstStyle/>
          <a:p>
            <a:r>
              <a:rPr lang="en-AU" sz="4400" dirty="0">
                <a:solidFill>
                  <a:schemeClr val="bg1"/>
                </a:solidFill>
                <a:latin typeface="+mj-lt"/>
              </a:rPr>
              <a:t>Otoliths can provide a diary of a fish’s life </a:t>
            </a:r>
            <a:endParaRPr lang="fr-FR" sz="4400" dirty="0">
              <a:solidFill>
                <a:schemeClr val="bg1"/>
              </a:solidFill>
              <a:latin typeface="+mj-lt"/>
            </a:endParaRPr>
          </a:p>
        </p:txBody>
      </p:sp>
      <p:pic>
        <p:nvPicPr>
          <p:cNvPr id="12" name="Picture 11">
            <a:extLst>
              <a:ext uri="{FF2B5EF4-FFF2-40B4-BE49-F238E27FC236}">
                <a16:creationId xmlns:a16="http://schemas.microsoft.com/office/drawing/2014/main" id="{6215D94A-3C46-4751-AC91-2804EAE5B94C}"/>
              </a:ext>
            </a:extLst>
          </p:cNvPr>
          <p:cNvPicPr>
            <a:picLocks noChangeAspect="1"/>
          </p:cNvPicPr>
          <p:nvPr/>
        </p:nvPicPr>
        <p:blipFill>
          <a:blip r:embed="rId4"/>
          <a:stretch>
            <a:fillRect/>
          </a:stretch>
        </p:blipFill>
        <p:spPr>
          <a:xfrm>
            <a:off x="118557" y="113689"/>
            <a:ext cx="3599985" cy="2746742"/>
          </a:xfrm>
          <a:prstGeom prst="rect">
            <a:avLst/>
          </a:prstGeom>
        </p:spPr>
      </p:pic>
      <p:sp>
        <p:nvSpPr>
          <p:cNvPr id="18" name="TextBox 17">
            <a:extLst>
              <a:ext uri="{FF2B5EF4-FFF2-40B4-BE49-F238E27FC236}">
                <a16:creationId xmlns:a16="http://schemas.microsoft.com/office/drawing/2014/main" id="{7C930559-B996-453F-9A9A-014363D87435}"/>
              </a:ext>
            </a:extLst>
          </p:cNvPr>
          <p:cNvSpPr txBox="1"/>
          <p:nvPr/>
        </p:nvSpPr>
        <p:spPr>
          <a:xfrm>
            <a:off x="63632" y="2916582"/>
            <a:ext cx="1705082" cy="276999"/>
          </a:xfrm>
          <a:prstGeom prst="rect">
            <a:avLst/>
          </a:prstGeom>
          <a:noFill/>
        </p:spPr>
        <p:txBody>
          <a:bodyPr wrap="none" rtlCol="0">
            <a:spAutoFit/>
          </a:bodyPr>
          <a:lstStyle/>
          <a:p>
            <a:r>
              <a:rPr lang="en-AU" sz="1200" dirty="0">
                <a:solidFill>
                  <a:schemeClr val="bg1"/>
                </a:solidFill>
                <a:latin typeface="+mj-lt"/>
              </a:rPr>
              <a:t>From Kayama et al. 2007</a:t>
            </a:r>
            <a:endParaRPr lang="fr-FR" sz="1200" dirty="0">
              <a:solidFill>
                <a:schemeClr val="bg1"/>
              </a:solidFill>
              <a:latin typeface="+mj-lt"/>
            </a:endParaRPr>
          </a:p>
        </p:txBody>
      </p:sp>
      <p:cxnSp>
        <p:nvCxnSpPr>
          <p:cNvPr id="10" name="Straight Connector 9">
            <a:extLst>
              <a:ext uri="{FF2B5EF4-FFF2-40B4-BE49-F238E27FC236}">
                <a16:creationId xmlns:a16="http://schemas.microsoft.com/office/drawing/2014/main" id="{29101B2A-5123-4F3C-9E4F-7A25AA570478}"/>
              </a:ext>
            </a:extLst>
          </p:cNvPr>
          <p:cNvCxnSpPr/>
          <p:nvPr/>
        </p:nvCxnSpPr>
        <p:spPr>
          <a:xfrm>
            <a:off x="5611446" y="4978395"/>
            <a:ext cx="17272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017F4F-3F2A-4084-97DC-3C5C56865253}"/>
              </a:ext>
            </a:extLst>
          </p:cNvPr>
          <p:cNvSpPr txBox="1"/>
          <p:nvPr/>
        </p:nvSpPr>
        <p:spPr>
          <a:xfrm>
            <a:off x="6605483" y="4548410"/>
            <a:ext cx="824265" cy="400110"/>
          </a:xfrm>
          <a:prstGeom prst="rect">
            <a:avLst/>
          </a:prstGeom>
          <a:noFill/>
        </p:spPr>
        <p:txBody>
          <a:bodyPr wrap="none" rtlCol="0">
            <a:spAutoFit/>
          </a:bodyPr>
          <a:lstStyle/>
          <a:p>
            <a:r>
              <a:rPr lang="en-AU" sz="2000" dirty="0">
                <a:solidFill>
                  <a:schemeClr val="bg1"/>
                </a:solidFill>
                <a:latin typeface="Arial" pitchFamily="34" charset="0"/>
                <a:cs typeface="Arial" pitchFamily="34" charset="0"/>
              </a:rPr>
              <a:t>1 mm</a:t>
            </a:r>
          </a:p>
        </p:txBody>
      </p:sp>
    </p:spTree>
    <p:extLst>
      <p:ext uri="{BB962C8B-B14F-4D97-AF65-F5344CB8AC3E}">
        <p14:creationId xmlns:p14="http://schemas.microsoft.com/office/powerpoint/2010/main" val="534610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9F6D-5564-40EC-A5CF-48CA346EA0E8}"/>
              </a:ext>
            </a:extLst>
          </p:cNvPr>
          <p:cNvSpPr txBox="1"/>
          <p:nvPr/>
        </p:nvSpPr>
        <p:spPr>
          <a:xfrm>
            <a:off x="1464720" y="5232788"/>
            <a:ext cx="9569543" cy="769441"/>
          </a:xfrm>
          <a:prstGeom prst="rect">
            <a:avLst/>
          </a:prstGeom>
          <a:noFill/>
        </p:spPr>
        <p:txBody>
          <a:bodyPr wrap="square" rtlCol="0">
            <a:spAutoFit/>
          </a:bodyPr>
          <a:lstStyle/>
          <a:p>
            <a:r>
              <a:rPr lang="en-AU" sz="4400" dirty="0">
                <a:solidFill>
                  <a:schemeClr val="bg1"/>
                </a:solidFill>
                <a:latin typeface="+mj-lt"/>
              </a:rPr>
              <a:t>Otoliths can provide a diary of a fish’s life </a:t>
            </a:r>
            <a:endParaRPr lang="fr-FR" sz="4400" dirty="0">
              <a:solidFill>
                <a:schemeClr val="bg1"/>
              </a:solidFill>
              <a:latin typeface="+mj-lt"/>
            </a:endParaRPr>
          </a:p>
        </p:txBody>
      </p:sp>
      <p:pic>
        <p:nvPicPr>
          <p:cNvPr id="2" name="Picture 1">
            <a:extLst>
              <a:ext uri="{FF2B5EF4-FFF2-40B4-BE49-F238E27FC236}">
                <a16:creationId xmlns:a16="http://schemas.microsoft.com/office/drawing/2014/main" id="{2B30FA70-09C1-48B4-8270-6A859FAE8BF2}"/>
              </a:ext>
            </a:extLst>
          </p:cNvPr>
          <p:cNvPicPr>
            <a:picLocks noChangeAspect="1"/>
          </p:cNvPicPr>
          <p:nvPr/>
        </p:nvPicPr>
        <p:blipFill>
          <a:blip r:embed="rId4">
            <a:duotone>
              <a:schemeClr val="accent4">
                <a:shade val="45000"/>
                <a:satMod val="135000"/>
              </a:schemeClr>
              <a:prstClr val="white"/>
            </a:duotone>
          </a:blip>
          <a:stretch>
            <a:fillRect/>
          </a:stretch>
        </p:blipFill>
        <p:spPr>
          <a:xfrm>
            <a:off x="6386982" y="711062"/>
            <a:ext cx="3883048" cy="2261812"/>
          </a:xfrm>
          <a:prstGeom prst="rect">
            <a:avLst/>
          </a:prstGeom>
        </p:spPr>
      </p:pic>
      <p:sp>
        <p:nvSpPr>
          <p:cNvPr id="292" name="TextBox 291">
            <a:extLst>
              <a:ext uri="{FF2B5EF4-FFF2-40B4-BE49-F238E27FC236}">
                <a16:creationId xmlns:a16="http://schemas.microsoft.com/office/drawing/2014/main" id="{0F85724C-8820-4245-8000-3ACD2CA58D52}"/>
              </a:ext>
            </a:extLst>
          </p:cNvPr>
          <p:cNvSpPr txBox="1"/>
          <p:nvPr/>
        </p:nvSpPr>
        <p:spPr>
          <a:xfrm>
            <a:off x="9667583" y="3028890"/>
            <a:ext cx="641522" cy="400110"/>
          </a:xfrm>
          <a:prstGeom prst="rect">
            <a:avLst/>
          </a:prstGeom>
          <a:noFill/>
        </p:spPr>
        <p:txBody>
          <a:bodyPr wrap="none" rtlCol="0">
            <a:spAutoFit/>
          </a:bodyPr>
          <a:lstStyle/>
          <a:p>
            <a:r>
              <a:rPr lang="en-AU" sz="2000" dirty="0">
                <a:solidFill>
                  <a:schemeClr val="bg1"/>
                </a:solidFill>
                <a:latin typeface="Arial" pitchFamily="34" charset="0"/>
                <a:cs typeface="Arial" pitchFamily="34" charset="0"/>
              </a:rPr>
              <a:t>Age</a:t>
            </a:r>
          </a:p>
        </p:txBody>
      </p:sp>
      <p:sp>
        <p:nvSpPr>
          <p:cNvPr id="304" name="TextBox 303">
            <a:extLst>
              <a:ext uri="{FF2B5EF4-FFF2-40B4-BE49-F238E27FC236}">
                <a16:creationId xmlns:a16="http://schemas.microsoft.com/office/drawing/2014/main" id="{A998E6D1-BE4A-488B-8506-7266B3C353D4}"/>
              </a:ext>
            </a:extLst>
          </p:cNvPr>
          <p:cNvSpPr txBox="1"/>
          <p:nvPr/>
        </p:nvSpPr>
        <p:spPr>
          <a:xfrm rot="16200000">
            <a:off x="5205372" y="1144248"/>
            <a:ext cx="1781257" cy="400110"/>
          </a:xfrm>
          <a:prstGeom prst="rect">
            <a:avLst/>
          </a:prstGeom>
          <a:noFill/>
        </p:spPr>
        <p:txBody>
          <a:bodyPr wrap="none" rtlCol="0">
            <a:spAutoFit/>
          </a:bodyPr>
          <a:lstStyle/>
          <a:p>
            <a:r>
              <a:rPr lang="en-AU" sz="2000" dirty="0">
                <a:solidFill>
                  <a:schemeClr val="bg1"/>
                </a:solidFill>
                <a:latin typeface="Arial" pitchFamily="34" charset="0"/>
                <a:cs typeface="Arial" pitchFamily="34" charset="0"/>
              </a:rPr>
              <a:t>Concentration</a:t>
            </a:r>
          </a:p>
        </p:txBody>
      </p:sp>
      <p:pic>
        <p:nvPicPr>
          <p:cNvPr id="316" name="Picture 315">
            <a:extLst>
              <a:ext uri="{FF2B5EF4-FFF2-40B4-BE49-F238E27FC236}">
                <a16:creationId xmlns:a16="http://schemas.microsoft.com/office/drawing/2014/main" id="{3E22883F-4C68-479A-88F2-F2784AA0B883}"/>
              </a:ext>
            </a:extLst>
          </p:cNvPr>
          <p:cNvPicPr>
            <a:picLocks noChangeAspect="1"/>
          </p:cNvPicPr>
          <p:nvPr/>
        </p:nvPicPr>
        <p:blipFill>
          <a:blip r:embed="rId5"/>
          <a:stretch>
            <a:fillRect/>
          </a:stretch>
        </p:blipFill>
        <p:spPr>
          <a:xfrm>
            <a:off x="6218231" y="353481"/>
            <a:ext cx="4191858" cy="2840100"/>
          </a:xfrm>
          <a:prstGeom prst="rect">
            <a:avLst/>
          </a:prstGeom>
        </p:spPr>
      </p:pic>
      <p:sp>
        <p:nvSpPr>
          <p:cNvPr id="317" name="TextBox 316">
            <a:extLst>
              <a:ext uri="{FF2B5EF4-FFF2-40B4-BE49-F238E27FC236}">
                <a16:creationId xmlns:a16="http://schemas.microsoft.com/office/drawing/2014/main" id="{F399CEC7-7850-49C3-AB5A-0F1D2FE1BDC2}"/>
              </a:ext>
            </a:extLst>
          </p:cNvPr>
          <p:cNvSpPr txBox="1"/>
          <p:nvPr/>
        </p:nvSpPr>
        <p:spPr>
          <a:xfrm>
            <a:off x="10191545" y="1609177"/>
            <a:ext cx="1281120" cy="400110"/>
          </a:xfrm>
          <a:prstGeom prst="rect">
            <a:avLst/>
          </a:prstGeom>
          <a:noFill/>
        </p:spPr>
        <p:txBody>
          <a:bodyPr wrap="none" rtlCol="0">
            <a:spAutoFit/>
          </a:bodyPr>
          <a:lstStyle/>
          <a:p>
            <a:r>
              <a:rPr lang="en-AU" sz="2000" dirty="0">
                <a:solidFill>
                  <a:srgbClr val="FFC000"/>
                </a:solidFill>
                <a:latin typeface="Arial" pitchFamily="34" charset="0"/>
                <a:cs typeface="Arial" pitchFamily="34" charset="0"/>
              </a:rPr>
              <a:t>Strontium</a:t>
            </a:r>
          </a:p>
        </p:txBody>
      </p:sp>
      <p:cxnSp>
        <p:nvCxnSpPr>
          <p:cNvPr id="5" name="Straight Connector 4">
            <a:extLst>
              <a:ext uri="{FF2B5EF4-FFF2-40B4-BE49-F238E27FC236}">
                <a16:creationId xmlns:a16="http://schemas.microsoft.com/office/drawing/2014/main" id="{AFB64DEB-6DCF-42C9-AC0F-FF2B9CF31DAA}"/>
              </a:ext>
            </a:extLst>
          </p:cNvPr>
          <p:cNvCxnSpPr/>
          <p:nvPr/>
        </p:nvCxnSpPr>
        <p:spPr>
          <a:xfrm>
            <a:off x="5611446" y="4978395"/>
            <a:ext cx="17272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3EA5CC6-407D-42C6-A919-34BCB747E3CD}"/>
              </a:ext>
            </a:extLst>
          </p:cNvPr>
          <p:cNvSpPr txBox="1"/>
          <p:nvPr/>
        </p:nvSpPr>
        <p:spPr>
          <a:xfrm>
            <a:off x="6605483" y="4548410"/>
            <a:ext cx="824265" cy="400110"/>
          </a:xfrm>
          <a:prstGeom prst="rect">
            <a:avLst/>
          </a:prstGeom>
          <a:noFill/>
        </p:spPr>
        <p:txBody>
          <a:bodyPr wrap="none" rtlCol="0">
            <a:spAutoFit/>
          </a:bodyPr>
          <a:lstStyle/>
          <a:p>
            <a:r>
              <a:rPr lang="en-AU" sz="2000" dirty="0">
                <a:solidFill>
                  <a:schemeClr val="bg1"/>
                </a:solidFill>
                <a:latin typeface="Arial" pitchFamily="34" charset="0"/>
                <a:cs typeface="Arial" pitchFamily="34" charset="0"/>
              </a:rPr>
              <a:t>1 mm</a:t>
            </a:r>
          </a:p>
        </p:txBody>
      </p:sp>
    </p:spTree>
    <p:extLst>
      <p:ext uri="{BB962C8B-B14F-4D97-AF65-F5344CB8AC3E}">
        <p14:creationId xmlns:p14="http://schemas.microsoft.com/office/powerpoint/2010/main" val="3019754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watercraft, boat&#10;&#10;Description automatically generated">
            <a:extLst>
              <a:ext uri="{FF2B5EF4-FFF2-40B4-BE49-F238E27FC236}">
                <a16:creationId xmlns:a16="http://schemas.microsoft.com/office/drawing/2014/main" id="{06928247-2D20-40C4-BAC2-93F60FDC8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723" y="1108952"/>
            <a:ext cx="5220843" cy="5223753"/>
          </a:xfrm>
          <a:prstGeom prst="rect">
            <a:avLst/>
          </a:prstGeom>
        </p:spPr>
      </p:pic>
      <p:pic>
        <p:nvPicPr>
          <p:cNvPr id="4" name="Picture 3">
            <a:extLst>
              <a:ext uri="{FF2B5EF4-FFF2-40B4-BE49-F238E27FC236}">
                <a16:creationId xmlns:a16="http://schemas.microsoft.com/office/drawing/2014/main" id="{7CDDBCBA-BB1B-4251-A244-31C56F5CE8B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79294" y="217180"/>
            <a:ext cx="4792667" cy="3194366"/>
          </a:xfrm>
          <a:prstGeom prst="rect">
            <a:avLst/>
          </a:prstGeom>
          <a:noFill/>
          <a:ln>
            <a:noFill/>
          </a:ln>
        </p:spPr>
      </p:pic>
      <p:pic>
        <p:nvPicPr>
          <p:cNvPr id="5" name="Picture 4">
            <a:extLst>
              <a:ext uri="{FF2B5EF4-FFF2-40B4-BE49-F238E27FC236}">
                <a16:creationId xmlns:a16="http://schemas.microsoft.com/office/drawing/2014/main" id="{4FF18F19-0A45-410A-ADD3-073ED0FAB32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9295" y="3446454"/>
            <a:ext cx="4800098" cy="3199690"/>
          </a:xfrm>
          <a:prstGeom prst="rect">
            <a:avLst/>
          </a:prstGeom>
          <a:noFill/>
          <a:ln>
            <a:noFill/>
          </a:ln>
        </p:spPr>
      </p:pic>
      <p:sp>
        <p:nvSpPr>
          <p:cNvPr id="6" name="TextBox 5">
            <a:extLst>
              <a:ext uri="{FF2B5EF4-FFF2-40B4-BE49-F238E27FC236}">
                <a16:creationId xmlns:a16="http://schemas.microsoft.com/office/drawing/2014/main" id="{884EE21E-62C1-436A-A947-9425E3C017F2}"/>
              </a:ext>
            </a:extLst>
          </p:cNvPr>
          <p:cNvSpPr txBox="1"/>
          <p:nvPr/>
        </p:nvSpPr>
        <p:spPr>
          <a:xfrm>
            <a:off x="246723" y="307664"/>
            <a:ext cx="6188297" cy="769441"/>
          </a:xfrm>
          <a:prstGeom prst="rect">
            <a:avLst/>
          </a:prstGeom>
          <a:noFill/>
        </p:spPr>
        <p:txBody>
          <a:bodyPr wrap="none" rtlCol="0">
            <a:spAutoFit/>
          </a:bodyPr>
          <a:lstStyle/>
          <a:p>
            <a:r>
              <a:rPr lang="en-AU" sz="4400">
                <a:latin typeface="+mj-lt"/>
              </a:rPr>
              <a:t>Monitoring the ecosystem</a:t>
            </a:r>
            <a:endParaRPr lang="fr-FR" sz="4400">
              <a:latin typeface="+mj-lt"/>
            </a:endParaRPr>
          </a:p>
        </p:txBody>
      </p:sp>
    </p:spTree>
    <p:extLst>
      <p:ext uri="{BB962C8B-B14F-4D97-AF65-F5344CB8AC3E}">
        <p14:creationId xmlns:p14="http://schemas.microsoft.com/office/powerpoint/2010/main" val="292013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55276-386D-42D0-86AB-089FF20A654B}"/>
              </a:ext>
            </a:extLst>
          </p:cNvPr>
          <p:cNvSpPr txBox="1"/>
          <p:nvPr/>
        </p:nvSpPr>
        <p:spPr>
          <a:xfrm>
            <a:off x="476387" y="5243266"/>
            <a:ext cx="11239226" cy="1369606"/>
          </a:xfrm>
          <a:prstGeom prst="rect">
            <a:avLst/>
          </a:prstGeom>
          <a:noFill/>
        </p:spPr>
        <p:txBody>
          <a:bodyPr wrap="square" rtlCol="0">
            <a:spAutoFit/>
          </a:bodyPr>
          <a:lstStyle/>
          <a:p>
            <a:pPr algn="r">
              <a:spcAft>
                <a:spcPts val="200"/>
              </a:spcAft>
            </a:pPr>
            <a:r>
              <a:rPr lang="en-US" sz="4200" b="1" i="0">
                <a:solidFill>
                  <a:schemeClr val="bg1"/>
                </a:solidFill>
                <a:effectLst>
                  <a:outerShdw blurRad="50800" dist="38100" dir="2700000" algn="tl" rotWithShape="0">
                    <a:prstClr val="black">
                      <a:alpha val="70000"/>
                    </a:prstClr>
                  </a:outerShdw>
                </a:effectLst>
                <a:latin typeface="+mj-lt"/>
              </a:rPr>
              <a:t>VAKA MOANA - A healthy and resilient Pacific Ocean</a:t>
            </a:r>
          </a:p>
          <a:p>
            <a:pPr algn="r"/>
            <a:r>
              <a:rPr lang="en-AU" sz="3600" i="1">
                <a:solidFill>
                  <a:schemeClr val="bg1"/>
                </a:solidFill>
                <a:latin typeface="+mj-lt"/>
              </a:rPr>
              <a:t>					Sustainable Pacific tuna fisheries</a:t>
            </a:r>
            <a:endParaRPr lang="fr-FR" sz="3600" i="1">
              <a:solidFill>
                <a:schemeClr val="bg1"/>
              </a:solidFill>
              <a:latin typeface="+mj-lt"/>
            </a:endParaRPr>
          </a:p>
        </p:txBody>
      </p:sp>
      <p:pic>
        <p:nvPicPr>
          <p:cNvPr id="4" name="Picture 3">
            <a:extLst>
              <a:ext uri="{FF2B5EF4-FFF2-40B4-BE49-F238E27FC236}">
                <a16:creationId xmlns:a16="http://schemas.microsoft.com/office/drawing/2014/main" id="{D05E1186-66C3-4E24-A6FB-5ED79D200C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0100" y="130630"/>
            <a:ext cx="3372780" cy="1270861"/>
          </a:xfrm>
          <a:prstGeom prst="rect">
            <a:avLst/>
          </a:prstGeom>
        </p:spPr>
      </p:pic>
    </p:spTree>
    <p:extLst>
      <p:ext uri="{BB962C8B-B14F-4D97-AF65-F5344CB8AC3E}">
        <p14:creationId xmlns:p14="http://schemas.microsoft.com/office/powerpoint/2010/main" val="1462689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8C384604-448B-496E-AEA3-76C2CFDD5EFD}"/>
              </a:ext>
            </a:extLst>
          </p:cNvPr>
          <p:cNvCxnSpPr>
            <a:cxnSpLocks/>
          </p:cNvCxnSpPr>
          <p:nvPr/>
        </p:nvCxnSpPr>
        <p:spPr>
          <a:xfrm flipV="1">
            <a:off x="7941740" y="3397691"/>
            <a:ext cx="2589158" cy="31692"/>
          </a:xfrm>
          <a:prstGeom prst="line">
            <a:avLst/>
          </a:prstGeom>
          <a:ln w="190500">
            <a:gradFill flip="none" rotWithShape="1">
              <a:gsLst>
                <a:gs pos="88288">
                  <a:schemeClr val="bg2">
                    <a:alpha val="99000"/>
                  </a:schemeClr>
                </a:gs>
                <a:gs pos="1802">
                  <a:schemeClr val="bg1"/>
                </a:gs>
                <a:gs pos="15315">
                  <a:schemeClr val="accent1">
                    <a:lumMod val="40000"/>
                    <a:lumOff val="60000"/>
                  </a:schemeClr>
                </a:gs>
                <a:gs pos="37000">
                  <a:schemeClr val="accent1">
                    <a:lumMod val="67000"/>
                  </a:schemeClr>
                </a:gs>
                <a:gs pos="68000">
                  <a:schemeClr val="accent1">
                    <a:lumMod val="97000"/>
                    <a:lumOff val="3000"/>
                  </a:schemeClr>
                </a:gs>
                <a:gs pos="100000">
                  <a:schemeClr val="bg1"/>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32C9C1BD-08EA-4C1F-B6A6-C4BC04F5A58F}"/>
              </a:ext>
            </a:extLst>
          </p:cNvPr>
          <p:cNvSpPr/>
          <p:nvPr/>
        </p:nvSpPr>
        <p:spPr>
          <a:xfrm>
            <a:off x="267122" y="4637430"/>
            <a:ext cx="1445694" cy="1415675"/>
          </a:xfrm>
          <a:prstGeom prst="ellipse">
            <a:avLst/>
          </a:prstGeom>
          <a:gradFill>
            <a:gsLst>
              <a:gs pos="0">
                <a:schemeClr val="accent6">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Oval 51">
            <a:extLst>
              <a:ext uri="{FF2B5EF4-FFF2-40B4-BE49-F238E27FC236}">
                <a16:creationId xmlns:a16="http://schemas.microsoft.com/office/drawing/2014/main" id="{506AF0D0-36AA-46E3-95FE-D268718E767F}"/>
              </a:ext>
            </a:extLst>
          </p:cNvPr>
          <p:cNvSpPr/>
          <p:nvPr/>
        </p:nvSpPr>
        <p:spPr>
          <a:xfrm>
            <a:off x="10479184" y="2705700"/>
            <a:ext cx="1445694" cy="1415675"/>
          </a:xfrm>
          <a:prstGeom prst="ellipse">
            <a:avLst/>
          </a:prstGeom>
          <a:gradFill>
            <a:gsLst>
              <a:gs pos="0">
                <a:schemeClr val="accent4">
                  <a:lumMod val="40000"/>
                  <a:lumOff val="60000"/>
                </a:schemeClr>
              </a:gs>
              <a:gs pos="46000">
                <a:schemeClr val="accent2">
                  <a:lumMod val="75000"/>
                </a:schemeClr>
              </a:gs>
              <a:gs pos="100000">
                <a:schemeClr val="accent2">
                  <a:lumMod val="75000"/>
                </a:schemeClr>
              </a:gs>
            </a:gsLst>
            <a:path path="circle">
              <a:fillToRect l="50000" t="130000" r="50000" b="-30000"/>
            </a:path>
          </a:gradFill>
          <a:ln>
            <a:gradFill flip="none" rotWithShape="1">
              <a:gsLst>
                <a:gs pos="0">
                  <a:schemeClr val="accent2">
                    <a:lumMod val="20000"/>
                    <a:lumOff val="80000"/>
                  </a:schemeClr>
                </a:gs>
                <a:gs pos="46000">
                  <a:schemeClr val="accent2">
                    <a:lumMod val="60000"/>
                    <a:lumOff val="40000"/>
                  </a:schemeClr>
                </a:gs>
                <a:gs pos="100000">
                  <a:schemeClr val="accent2">
                    <a:lumMod val="5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241903C7-DD1F-4B9E-8E52-90192F53FC42}"/>
              </a:ext>
            </a:extLst>
          </p:cNvPr>
          <p:cNvCxnSpPr>
            <a:cxnSpLocks/>
          </p:cNvCxnSpPr>
          <p:nvPr/>
        </p:nvCxnSpPr>
        <p:spPr>
          <a:xfrm flipV="1">
            <a:off x="1754461" y="3601305"/>
            <a:ext cx="2589158" cy="31692"/>
          </a:xfrm>
          <a:prstGeom prst="line">
            <a:avLst/>
          </a:prstGeom>
          <a:ln w="190500">
            <a:gradFill flip="none" rotWithShape="1">
              <a:gsLst>
                <a:gs pos="88288">
                  <a:schemeClr val="bg2">
                    <a:alpha val="99000"/>
                  </a:schemeClr>
                </a:gs>
                <a:gs pos="1802">
                  <a:schemeClr val="bg2"/>
                </a:gs>
                <a:gs pos="15315">
                  <a:schemeClr val="accent1">
                    <a:lumMod val="40000"/>
                    <a:lumOff val="60000"/>
                  </a:schemeClr>
                </a:gs>
                <a:gs pos="37000">
                  <a:schemeClr val="accent1">
                    <a:lumMod val="67000"/>
                  </a:schemeClr>
                </a:gs>
                <a:gs pos="68000">
                  <a:schemeClr val="accent1">
                    <a:lumMod val="97000"/>
                    <a:lumOff val="3000"/>
                  </a:schemeClr>
                </a:gs>
                <a:gs pos="100000">
                  <a:schemeClr val="bg1"/>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A0C3262D-8765-4D80-9EF6-5F10D303264D}"/>
              </a:ext>
            </a:extLst>
          </p:cNvPr>
          <p:cNvSpPr/>
          <p:nvPr/>
        </p:nvSpPr>
        <p:spPr>
          <a:xfrm>
            <a:off x="8041910" y="3652728"/>
            <a:ext cx="2519857" cy="1554016"/>
          </a:xfrm>
          <a:custGeom>
            <a:avLst/>
            <a:gdLst>
              <a:gd name="connsiteX0" fmla="*/ 0 w 4131325"/>
              <a:gd name="connsiteY0" fmla="*/ 0 h 1883884"/>
              <a:gd name="connsiteX1" fmla="*/ 2038120 w 4131325"/>
              <a:gd name="connsiteY1" fmla="*/ 286438 h 1883884"/>
              <a:gd name="connsiteX2" fmla="*/ 2533879 w 4131325"/>
              <a:gd name="connsiteY2" fmla="*/ 1366091 h 1883884"/>
              <a:gd name="connsiteX3" fmla="*/ 4131325 w 4131325"/>
              <a:gd name="connsiteY3" fmla="*/ 1883884 h 1883884"/>
            </a:gdLst>
            <a:ahLst/>
            <a:cxnLst>
              <a:cxn ang="0">
                <a:pos x="connsiteX0" y="connsiteY0"/>
              </a:cxn>
              <a:cxn ang="0">
                <a:pos x="connsiteX1" y="connsiteY1"/>
              </a:cxn>
              <a:cxn ang="0">
                <a:pos x="connsiteX2" y="connsiteY2"/>
              </a:cxn>
              <a:cxn ang="0">
                <a:pos x="connsiteX3" y="connsiteY3"/>
              </a:cxn>
            </a:cxnLst>
            <a:rect l="l" t="t" r="r" b="b"/>
            <a:pathLst>
              <a:path w="4131325" h="1883884">
                <a:moveTo>
                  <a:pt x="0" y="0"/>
                </a:moveTo>
                <a:cubicBezTo>
                  <a:pt x="807903" y="29378"/>
                  <a:pt x="1615807" y="58756"/>
                  <a:pt x="2038120" y="286438"/>
                </a:cubicBezTo>
                <a:cubicBezTo>
                  <a:pt x="2460433" y="514120"/>
                  <a:pt x="2185011" y="1099850"/>
                  <a:pt x="2533879" y="1366091"/>
                </a:cubicBezTo>
                <a:cubicBezTo>
                  <a:pt x="2882747" y="1632332"/>
                  <a:pt x="3507036" y="1758108"/>
                  <a:pt x="4131325" y="1883884"/>
                </a:cubicBezTo>
              </a:path>
            </a:pathLst>
          </a:custGeom>
          <a:noFill/>
          <a:ln w="193675" cap="sq">
            <a:gradFill flip="none" rotWithShape="1">
              <a:gsLst>
                <a:gs pos="46000">
                  <a:schemeClr val="accent1">
                    <a:lumMod val="5000"/>
                    <a:lumOff val="95000"/>
                  </a:schemeClr>
                </a:gs>
                <a:gs pos="901">
                  <a:schemeClr val="bg1"/>
                </a:gs>
                <a:gs pos="10000">
                  <a:schemeClr val="bg2">
                    <a:alpha val="99000"/>
                  </a:schemeClr>
                </a:gs>
                <a:gs pos="28000">
                  <a:schemeClr val="accent1">
                    <a:lumMod val="50000"/>
                  </a:schemeClr>
                </a:gs>
                <a:gs pos="75000">
                  <a:schemeClr val="accent1">
                    <a:lumMod val="75000"/>
                  </a:schemeClr>
                </a:gs>
                <a:gs pos="89000">
                  <a:schemeClr val="bg2"/>
                </a:gs>
                <a:gs pos="100000">
                  <a:schemeClr val="bg1"/>
                </a:gs>
              </a:gsLst>
              <a:lin ang="2700000" scaled="1"/>
              <a:tileRect/>
            </a:gra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38" name="Freeform: Shape 37">
            <a:extLst>
              <a:ext uri="{FF2B5EF4-FFF2-40B4-BE49-F238E27FC236}">
                <a16:creationId xmlns:a16="http://schemas.microsoft.com/office/drawing/2014/main" id="{4E50D5A8-667C-4D52-9886-93A752648430}"/>
              </a:ext>
            </a:extLst>
          </p:cNvPr>
          <p:cNvSpPr/>
          <p:nvPr/>
        </p:nvSpPr>
        <p:spPr>
          <a:xfrm flipV="1">
            <a:off x="8081306" y="1662121"/>
            <a:ext cx="2519857" cy="1554016"/>
          </a:xfrm>
          <a:custGeom>
            <a:avLst/>
            <a:gdLst>
              <a:gd name="connsiteX0" fmla="*/ 0 w 4131325"/>
              <a:gd name="connsiteY0" fmla="*/ 0 h 1883884"/>
              <a:gd name="connsiteX1" fmla="*/ 2038120 w 4131325"/>
              <a:gd name="connsiteY1" fmla="*/ 286438 h 1883884"/>
              <a:gd name="connsiteX2" fmla="*/ 2533879 w 4131325"/>
              <a:gd name="connsiteY2" fmla="*/ 1366091 h 1883884"/>
              <a:gd name="connsiteX3" fmla="*/ 4131325 w 4131325"/>
              <a:gd name="connsiteY3" fmla="*/ 1883884 h 1883884"/>
            </a:gdLst>
            <a:ahLst/>
            <a:cxnLst>
              <a:cxn ang="0">
                <a:pos x="connsiteX0" y="connsiteY0"/>
              </a:cxn>
              <a:cxn ang="0">
                <a:pos x="connsiteX1" y="connsiteY1"/>
              </a:cxn>
              <a:cxn ang="0">
                <a:pos x="connsiteX2" y="connsiteY2"/>
              </a:cxn>
              <a:cxn ang="0">
                <a:pos x="connsiteX3" y="connsiteY3"/>
              </a:cxn>
            </a:cxnLst>
            <a:rect l="l" t="t" r="r" b="b"/>
            <a:pathLst>
              <a:path w="4131325" h="1883884">
                <a:moveTo>
                  <a:pt x="0" y="0"/>
                </a:moveTo>
                <a:cubicBezTo>
                  <a:pt x="807903" y="29378"/>
                  <a:pt x="1615807" y="58756"/>
                  <a:pt x="2038120" y="286438"/>
                </a:cubicBezTo>
                <a:cubicBezTo>
                  <a:pt x="2460433" y="514120"/>
                  <a:pt x="2185011" y="1099850"/>
                  <a:pt x="2533879" y="1366091"/>
                </a:cubicBezTo>
                <a:cubicBezTo>
                  <a:pt x="2882747" y="1632332"/>
                  <a:pt x="3507036" y="1758108"/>
                  <a:pt x="4131325" y="1883884"/>
                </a:cubicBezTo>
              </a:path>
            </a:pathLst>
          </a:custGeom>
          <a:noFill/>
          <a:ln w="193675" cap="sq">
            <a:gradFill flip="none" rotWithShape="1">
              <a:gsLst>
                <a:gs pos="46000">
                  <a:schemeClr val="accent1">
                    <a:lumMod val="5000"/>
                    <a:lumOff val="95000"/>
                  </a:schemeClr>
                </a:gs>
                <a:gs pos="901">
                  <a:schemeClr val="bg1"/>
                </a:gs>
                <a:gs pos="10000">
                  <a:schemeClr val="bg2">
                    <a:alpha val="99000"/>
                  </a:schemeClr>
                </a:gs>
                <a:gs pos="28000">
                  <a:schemeClr val="accent1">
                    <a:lumMod val="50000"/>
                  </a:schemeClr>
                </a:gs>
                <a:gs pos="75000">
                  <a:schemeClr val="accent1">
                    <a:lumMod val="75000"/>
                  </a:schemeClr>
                </a:gs>
                <a:gs pos="89000">
                  <a:schemeClr val="bg2"/>
                </a:gs>
                <a:gs pos="100000">
                  <a:schemeClr val="bg1"/>
                </a:gs>
              </a:gsLst>
              <a:lin ang="2700000" scaled="1"/>
              <a:tileRect/>
            </a:gra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37" name="Freeform: Shape 36">
            <a:extLst>
              <a:ext uri="{FF2B5EF4-FFF2-40B4-BE49-F238E27FC236}">
                <a16:creationId xmlns:a16="http://schemas.microsoft.com/office/drawing/2014/main" id="{0FA24F7D-AB9A-408E-A63E-2366499967BC}"/>
              </a:ext>
            </a:extLst>
          </p:cNvPr>
          <p:cNvSpPr/>
          <p:nvPr/>
        </p:nvSpPr>
        <p:spPr>
          <a:xfrm>
            <a:off x="1782253" y="1900340"/>
            <a:ext cx="2519857" cy="1554016"/>
          </a:xfrm>
          <a:custGeom>
            <a:avLst/>
            <a:gdLst>
              <a:gd name="connsiteX0" fmla="*/ 0 w 4131325"/>
              <a:gd name="connsiteY0" fmla="*/ 0 h 1883884"/>
              <a:gd name="connsiteX1" fmla="*/ 2038120 w 4131325"/>
              <a:gd name="connsiteY1" fmla="*/ 286438 h 1883884"/>
              <a:gd name="connsiteX2" fmla="*/ 2533879 w 4131325"/>
              <a:gd name="connsiteY2" fmla="*/ 1366091 h 1883884"/>
              <a:gd name="connsiteX3" fmla="*/ 4131325 w 4131325"/>
              <a:gd name="connsiteY3" fmla="*/ 1883884 h 1883884"/>
            </a:gdLst>
            <a:ahLst/>
            <a:cxnLst>
              <a:cxn ang="0">
                <a:pos x="connsiteX0" y="connsiteY0"/>
              </a:cxn>
              <a:cxn ang="0">
                <a:pos x="connsiteX1" y="connsiteY1"/>
              </a:cxn>
              <a:cxn ang="0">
                <a:pos x="connsiteX2" y="connsiteY2"/>
              </a:cxn>
              <a:cxn ang="0">
                <a:pos x="connsiteX3" y="connsiteY3"/>
              </a:cxn>
            </a:cxnLst>
            <a:rect l="l" t="t" r="r" b="b"/>
            <a:pathLst>
              <a:path w="4131325" h="1883884">
                <a:moveTo>
                  <a:pt x="0" y="0"/>
                </a:moveTo>
                <a:cubicBezTo>
                  <a:pt x="807903" y="29378"/>
                  <a:pt x="1615807" y="58756"/>
                  <a:pt x="2038120" y="286438"/>
                </a:cubicBezTo>
                <a:cubicBezTo>
                  <a:pt x="2460433" y="514120"/>
                  <a:pt x="2185011" y="1099850"/>
                  <a:pt x="2533879" y="1366091"/>
                </a:cubicBezTo>
                <a:cubicBezTo>
                  <a:pt x="2882747" y="1632332"/>
                  <a:pt x="3507036" y="1758108"/>
                  <a:pt x="4131325" y="1883884"/>
                </a:cubicBezTo>
              </a:path>
            </a:pathLst>
          </a:custGeom>
          <a:noFill/>
          <a:ln w="193675" cap="sq">
            <a:gradFill flip="none" rotWithShape="1">
              <a:gsLst>
                <a:gs pos="46000">
                  <a:schemeClr val="accent1">
                    <a:lumMod val="5000"/>
                    <a:lumOff val="95000"/>
                  </a:schemeClr>
                </a:gs>
                <a:gs pos="901">
                  <a:schemeClr val="bg1"/>
                </a:gs>
                <a:gs pos="10000">
                  <a:schemeClr val="bg2">
                    <a:alpha val="99000"/>
                  </a:schemeClr>
                </a:gs>
                <a:gs pos="28000">
                  <a:schemeClr val="accent1">
                    <a:lumMod val="50000"/>
                  </a:schemeClr>
                </a:gs>
                <a:gs pos="75000">
                  <a:schemeClr val="accent1">
                    <a:lumMod val="75000"/>
                  </a:schemeClr>
                </a:gs>
                <a:gs pos="89000">
                  <a:schemeClr val="bg2"/>
                </a:gs>
                <a:gs pos="100000">
                  <a:schemeClr val="bg1"/>
                </a:gs>
              </a:gsLst>
              <a:lin ang="2700000" scaled="1"/>
              <a:tileRect/>
            </a:gra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34" name="Freeform: Shape 33">
            <a:extLst>
              <a:ext uri="{FF2B5EF4-FFF2-40B4-BE49-F238E27FC236}">
                <a16:creationId xmlns:a16="http://schemas.microsoft.com/office/drawing/2014/main" id="{04FBBD6C-97AD-44DD-BE1D-0F412D7D0E02}"/>
              </a:ext>
            </a:extLst>
          </p:cNvPr>
          <p:cNvSpPr/>
          <p:nvPr/>
        </p:nvSpPr>
        <p:spPr>
          <a:xfrm flipV="1">
            <a:off x="1806302" y="3811639"/>
            <a:ext cx="2519857" cy="1554016"/>
          </a:xfrm>
          <a:custGeom>
            <a:avLst/>
            <a:gdLst>
              <a:gd name="connsiteX0" fmla="*/ 0 w 4131325"/>
              <a:gd name="connsiteY0" fmla="*/ 0 h 1883884"/>
              <a:gd name="connsiteX1" fmla="*/ 2038120 w 4131325"/>
              <a:gd name="connsiteY1" fmla="*/ 286438 h 1883884"/>
              <a:gd name="connsiteX2" fmla="*/ 2533879 w 4131325"/>
              <a:gd name="connsiteY2" fmla="*/ 1366091 h 1883884"/>
              <a:gd name="connsiteX3" fmla="*/ 4131325 w 4131325"/>
              <a:gd name="connsiteY3" fmla="*/ 1883884 h 1883884"/>
            </a:gdLst>
            <a:ahLst/>
            <a:cxnLst>
              <a:cxn ang="0">
                <a:pos x="connsiteX0" y="connsiteY0"/>
              </a:cxn>
              <a:cxn ang="0">
                <a:pos x="connsiteX1" y="connsiteY1"/>
              </a:cxn>
              <a:cxn ang="0">
                <a:pos x="connsiteX2" y="connsiteY2"/>
              </a:cxn>
              <a:cxn ang="0">
                <a:pos x="connsiteX3" y="connsiteY3"/>
              </a:cxn>
            </a:cxnLst>
            <a:rect l="l" t="t" r="r" b="b"/>
            <a:pathLst>
              <a:path w="4131325" h="1883884">
                <a:moveTo>
                  <a:pt x="0" y="0"/>
                </a:moveTo>
                <a:cubicBezTo>
                  <a:pt x="807903" y="29378"/>
                  <a:pt x="1615807" y="58756"/>
                  <a:pt x="2038120" y="286438"/>
                </a:cubicBezTo>
                <a:cubicBezTo>
                  <a:pt x="2460433" y="514120"/>
                  <a:pt x="2185011" y="1099850"/>
                  <a:pt x="2533879" y="1366091"/>
                </a:cubicBezTo>
                <a:cubicBezTo>
                  <a:pt x="2882747" y="1632332"/>
                  <a:pt x="3507036" y="1758108"/>
                  <a:pt x="4131325" y="1883884"/>
                </a:cubicBezTo>
              </a:path>
            </a:pathLst>
          </a:custGeom>
          <a:noFill/>
          <a:ln w="193675" cap="sq">
            <a:gradFill flip="none" rotWithShape="1">
              <a:gsLst>
                <a:gs pos="46000">
                  <a:schemeClr val="accent1">
                    <a:lumMod val="5000"/>
                    <a:lumOff val="95000"/>
                  </a:schemeClr>
                </a:gs>
                <a:gs pos="901">
                  <a:schemeClr val="bg1"/>
                </a:gs>
                <a:gs pos="10000">
                  <a:schemeClr val="bg2">
                    <a:alpha val="99000"/>
                  </a:schemeClr>
                </a:gs>
                <a:gs pos="28000">
                  <a:schemeClr val="accent1">
                    <a:lumMod val="50000"/>
                  </a:schemeClr>
                </a:gs>
                <a:gs pos="75000">
                  <a:schemeClr val="accent1">
                    <a:lumMod val="75000"/>
                  </a:schemeClr>
                </a:gs>
                <a:gs pos="89000">
                  <a:schemeClr val="bg2"/>
                </a:gs>
                <a:gs pos="100000">
                  <a:schemeClr val="bg1"/>
                </a:gs>
              </a:gsLst>
              <a:lin ang="2700000" scaled="1"/>
              <a:tileRect/>
            </a:gra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31" name="Oval 30">
            <a:extLst>
              <a:ext uri="{FF2B5EF4-FFF2-40B4-BE49-F238E27FC236}">
                <a16:creationId xmlns:a16="http://schemas.microsoft.com/office/drawing/2014/main" id="{EDF4F297-DE0E-4FFB-9D75-8FFC94C27A38}"/>
              </a:ext>
            </a:extLst>
          </p:cNvPr>
          <p:cNvSpPr/>
          <p:nvPr/>
        </p:nvSpPr>
        <p:spPr>
          <a:xfrm>
            <a:off x="4611399" y="2135027"/>
            <a:ext cx="3062689" cy="3025460"/>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59554C49-46F6-4A60-83B7-0C4AF19CFD75}"/>
              </a:ext>
            </a:extLst>
          </p:cNvPr>
          <p:cNvSpPr/>
          <p:nvPr/>
        </p:nvSpPr>
        <p:spPr>
          <a:xfrm>
            <a:off x="4136944" y="1720717"/>
            <a:ext cx="4031679" cy="3715441"/>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Box 3"/>
          <p:cNvSpPr txBox="1">
            <a:spLocks noChangeArrowheads="1"/>
          </p:cNvSpPr>
          <p:nvPr/>
        </p:nvSpPr>
        <p:spPr bwMode="auto">
          <a:xfrm>
            <a:off x="1406603" y="60943"/>
            <a:ext cx="770856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400">
                <a:solidFill>
                  <a:srgbClr val="10253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400">
                <a:solidFill>
                  <a:srgbClr val="10253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200">
                <a:solidFill>
                  <a:srgbClr val="10253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rgbClr val="10253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5000">
                <a:solidFill>
                  <a:schemeClr val="tx1"/>
                </a:solidFill>
                <a:latin typeface="+mj-lt"/>
              </a:rPr>
              <a:t>What is a stock assessment?</a:t>
            </a:r>
          </a:p>
        </p:txBody>
      </p:sp>
      <p:sp>
        <p:nvSpPr>
          <p:cNvPr id="2" name="TextBox 1">
            <a:extLst>
              <a:ext uri="{FF2B5EF4-FFF2-40B4-BE49-F238E27FC236}">
                <a16:creationId xmlns:a16="http://schemas.microsoft.com/office/drawing/2014/main" id="{E7DDB1A1-AA86-4C0D-ABAF-A4AD59B69BAB}"/>
              </a:ext>
            </a:extLst>
          </p:cNvPr>
          <p:cNvSpPr txBox="1"/>
          <p:nvPr/>
        </p:nvSpPr>
        <p:spPr>
          <a:xfrm>
            <a:off x="4785041" y="3099527"/>
            <a:ext cx="2889047" cy="430887"/>
          </a:xfrm>
          <a:prstGeom prst="rect">
            <a:avLst/>
          </a:prstGeom>
          <a:noFill/>
        </p:spPr>
        <p:txBody>
          <a:bodyPr wrap="square" rtlCol="0">
            <a:spAutoFit/>
          </a:bodyPr>
          <a:lstStyle/>
          <a:p>
            <a:r>
              <a:rPr lang="en-AU" sz="2200" b="1">
                <a:solidFill>
                  <a:schemeClr val="bg1"/>
                </a:solidFill>
                <a:latin typeface="Garamond" panose="02020404030301010803" pitchFamily="18" charset="0"/>
              </a:rPr>
              <a:t>Mathematical model</a:t>
            </a:r>
          </a:p>
        </p:txBody>
      </p:sp>
      <p:sp>
        <p:nvSpPr>
          <p:cNvPr id="6" name="TextBox 5">
            <a:extLst>
              <a:ext uri="{FF2B5EF4-FFF2-40B4-BE49-F238E27FC236}">
                <a16:creationId xmlns:a16="http://schemas.microsoft.com/office/drawing/2014/main" id="{DB5DE1CE-D6B3-4DA7-B87A-1BB384CE9056}"/>
              </a:ext>
            </a:extLst>
          </p:cNvPr>
          <p:cNvSpPr txBox="1"/>
          <p:nvPr/>
        </p:nvSpPr>
        <p:spPr>
          <a:xfrm>
            <a:off x="286794" y="4837435"/>
            <a:ext cx="1436981" cy="1015663"/>
          </a:xfrm>
          <a:prstGeom prst="rect">
            <a:avLst/>
          </a:prstGeom>
          <a:noFill/>
        </p:spPr>
        <p:txBody>
          <a:bodyPr wrap="square" rtlCol="0">
            <a:spAutoFit/>
          </a:bodyPr>
          <a:lstStyle/>
          <a:p>
            <a:pPr algn="ctr"/>
            <a:r>
              <a:rPr lang="en-AU" sz="2000">
                <a:solidFill>
                  <a:schemeClr val="bg2"/>
                </a:solidFill>
              </a:rPr>
              <a:t>Knowledge of stock structure</a:t>
            </a:r>
          </a:p>
        </p:txBody>
      </p:sp>
      <p:sp>
        <p:nvSpPr>
          <p:cNvPr id="29" name="TextBox 28">
            <a:extLst>
              <a:ext uri="{FF2B5EF4-FFF2-40B4-BE49-F238E27FC236}">
                <a16:creationId xmlns:a16="http://schemas.microsoft.com/office/drawing/2014/main" id="{CB02D540-9467-4737-A9DC-42451C7805DE}"/>
              </a:ext>
            </a:extLst>
          </p:cNvPr>
          <p:cNvSpPr txBox="1"/>
          <p:nvPr/>
        </p:nvSpPr>
        <p:spPr>
          <a:xfrm>
            <a:off x="10476754" y="3032721"/>
            <a:ext cx="1538814" cy="707886"/>
          </a:xfrm>
          <a:prstGeom prst="rect">
            <a:avLst/>
          </a:prstGeom>
          <a:noFill/>
        </p:spPr>
        <p:txBody>
          <a:bodyPr wrap="square" rtlCol="0">
            <a:spAutoFit/>
          </a:bodyPr>
          <a:lstStyle/>
          <a:p>
            <a:pPr algn="ctr"/>
            <a:r>
              <a:rPr lang="en-AU" sz="2000" b="1"/>
              <a:t>Predictions of the future</a:t>
            </a:r>
          </a:p>
        </p:txBody>
      </p:sp>
      <mc:AlternateContent xmlns:mc="http://schemas.openxmlformats.org/markup-compatibility/2006">
        <mc:Choice xmlns:am3d="http://schemas.microsoft.com/office/drawing/2017/model3d" Requires="am3d">
          <p:graphicFrame>
            <p:nvGraphicFramePr>
              <p:cNvPr id="30" name="3D Model 29" descr="Laptop Computer">
                <a:extLst>
                  <a:ext uri="{FF2B5EF4-FFF2-40B4-BE49-F238E27FC236}">
                    <a16:creationId xmlns:a16="http://schemas.microsoft.com/office/drawing/2014/main" id="{6A1FFDE7-E835-4758-8519-91395D8EDFDB}"/>
                  </a:ext>
                </a:extLst>
              </p:cNvPr>
              <p:cNvGraphicFramePr>
                <a:graphicFrameLocks noChangeAspect="1"/>
              </p:cNvGraphicFramePr>
              <p:nvPr/>
            </p:nvGraphicFramePr>
            <p:xfrm>
              <a:off x="3770338" y="2185051"/>
              <a:ext cx="4765664" cy="2690725"/>
            </p:xfrm>
            <a:graphic>
              <a:graphicData uri="http://schemas.microsoft.com/office/drawing/2017/model3d">
                <am3d:model3d r:embed="rId3">
                  <am3d:spPr>
                    <a:xfrm>
                      <a:off x="0" y="0"/>
                      <a:ext cx="4765664" cy="2690725"/>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m3d:postTrans dx="0" dy="0" dz="0"/>
                  </am3d:trans>
                  <am3d:raster rName="Office3DRenderer" rVer="16.0.8326">
                    <am3d:blip r:embed="rId4"/>
                  </am3d:raster>
                  <am3d:objViewport viewportSz="47704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Laptop Computer">
                <a:extLst>
                  <a:ext uri="{FF2B5EF4-FFF2-40B4-BE49-F238E27FC236}">
                    <a16:creationId xmlns:a16="http://schemas.microsoft.com/office/drawing/2014/main" id="{6A1FFDE7-E835-4758-8519-91395D8EDFDB}"/>
                  </a:ext>
                </a:extLst>
              </p:cNvPr>
              <p:cNvPicPr>
                <a:picLocks noGrp="1" noRot="1" noChangeAspect="1" noMove="1" noResize="1" noEditPoints="1" noAdjustHandles="1" noChangeArrowheads="1" noChangeShapeType="1" noCrop="1"/>
              </p:cNvPicPr>
              <p:nvPr/>
            </p:nvPicPr>
            <p:blipFill>
              <a:blip r:embed="rId4"/>
              <a:stretch>
                <a:fillRect/>
              </a:stretch>
            </p:blipFill>
            <p:spPr>
              <a:xfrm>
                <a:off x="3770338" y="2185051"/>
                <a:ext cx="4765664" cy="2690725"/>
              </a:xfrm>
              <a:prstGeom prst="rect">
                <a:avLst/>
              </a:prstGeom>
            </p:spPr>
          </p:pic>
        </mc:Fallback>
      </mc:AlternateContent>
      <p:sp>
        <p:nvSpPr>
          <p:cNvPr id="48" name="Oval 47">
            <a:extLst>
              <a:ext uri="{FF2B5EF4-FFF2-40B4-BE49-F238E27FC236}">
                <a16:creationId xmlns:a16="http://schemas.microsoft.com/office/drawing/2014/main" id="{14117E99-13CB-4AE8-89A8-B35457671F8A}"/>
              </a:ext>
            </a:extLst>
          </p:cNvPr>
          <p:cNvSpPr/>
          <p:nvPr/>
        </p:nvSpPr>
        <p:spPr>
          <a:xfrm>
            <a:off x="213655" y="1181196"/>
            <a:ext cx="1445694" cy="1415675"/>
          </a:xfrm>
          <a:prstGeom prst="ellipse">
            <a:avLst/>
          </a:prstGeom>
          <a:gradFill>
            <a:gsLst>
              <a:gs pos="0">
                <a:schemeClr val="accent6">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AC91ACCD-2C93-43A3-9DD3-A2A0C229C13C}"/>
              </a:ext>
            </a:extLst>
          </p:cNvPr>
          <p:cNvSpPr/>
          <p:nvPr/>
        </p:nvSpPr>
        <p:spPr>
          <a:xfrm>
            <a:off x="244140" y="2909313"/>
            <a:ext cx="1445694" cy="1415675"/>
          </a:xfrm>
          <a:prstGeom prst="ellipse">
            <a:avLst/>
          </a:prstGeom>
          <a:gradFill>
            <a:gsLst>
              <a:gs pos="0">
                <a:schemeClr val="accent6">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1E93C8B3-C1D2-483A-97A2-8478C409E481}"/>
              </a:ext>
            </a:extLst>
          </p:cNvPr>
          <p:cNvSpPr/>
          <p:nvPr/>
        </p:nvSpPr>
        <p:spPr>
          <a:xfrm>
            <a:off x="10490825" y="873668"/>
            <a:ext cx="1445694" cy="1415675"/>
          </a:xfrm>
          <a:prstGeom prst="ellipse">
            <a:avLst/>
          </a:prstGeom>
          <a:gradFill>
            <a:gsLst>
              <a:gs pos="0">
                <a:schemeClr val="accent4">
                  <a:lumMod val="40000"/>
                  <a:lumOff val="60000"/>
                </a:schemeClr>
              </a:gs>
              <a:gs pos="46000">
                <a:schemeClr val="accent2">
                  <a:lumMod val="75000"/>
                </a:schemeClr>
              </a:gs>
              <a:gs pos="100000">
                <a:schemeClr val="accent2">
                  <a:lumMod val="75000"/>
                </a:schemeClr>
              </a:gs>
            </a:gsLst>
            <a:path path="circle">
              <a:fillToRect l="50000" t="130000" r="50000" b="-30000"/>
            </a:path>
          </a:gradFill>
          <a:ln>
            <a:gradFill flip="none" rotWithShape="1">
              <a:gsLst>
                <a:gs pos="0">
                  <a:schemeClr val="accent2">
                    <a:lumMod val="20000"/>
                    <a:lumOff val="80000"/>
                  </a:schemeClr>
                </a:gs>
                <a:gs pos="46000">
                  <a:schemeClr val="accent2">
                    <a:lumMod val="60000"/>
                    <a:lumOff val="40000"/>
                  </a:schemeClr>
                </a:gs>
                <a:gs pos="100000">
                  <a:schemeClr val="accent2">
                    <a:lumMod val="5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A722054E-1D06-4E24-A02A-1B7AF6928176}"/>
              </a:ext>
            </a:extLst>
          </p:cNvPr>
          <p:cNvSpPr txBox="1"/>
          <p:nvPr/>
        </p:nvSpPr>
        <p:spPr>
          <a:xfrm>
            <a:off x="10591656" y="1137651"/>
            <a:ext cx="1244031" cy="738664"/>
          </a:xfrm>
          <a:prstGeom prst="rect">
            <a:avLst/>
          </a:prstGeom>
          <a:noFill/>
        </p:spPr>
        <p:txBody>
          <a:bodyPr wrap="square" rtlCol="0">
            <a:spAutoFit/>
          </a:bodyPr>
          <a:lstStyle/>
          <a:p>
            <a:pPr algn="ctr"/>
            <a:r>
              <a:rPr lang="en-AU" sz="2100" b="1"/>
              <a:t>Health of the stock</a:t>
            </a:r>
          </a:p>
        </p:txBody>
      </p:sp>
      <p:sp>
        <p:nvSpPr>
          <p:cNvPr id="53" name="Oval 52">
            <a:extLst>
              <a:ext uri="{FF2B5EF4-FFF2-40B4-BE49-F238E27FC236}">
                <a16:creationId xmlns:a16="http://schemas.microsoft.com/office/drawing/2014/main" id="{0031A993-9731-4C1A-BB94-B8901D62FFF8}"/>
              </a:ext>
            </a:extLst>
          </p:cNvPr>
          <p:cNvSpPr/>
          <p:nvPr/>
        </p:nvSpPr>
        <p:spPr>
          <a:xfrm>
            <a:off x="10523314" y="4511866"/>
            <a:ext cx="1445694" cy="1415675"/>
          </a:xfrm>
          <a:prstGeom prst="ellipse">
            <a:avLst/>
          </a:prstGeom>
          <a:gradFill>
            <a:gsLst>
              <a:gs pos="0">
                <a:schemeClr val="accent4">
                  <a:lumMod val="40000"/>
                  <a:lumOff val="60000"/>
                </a:schemeClr>
              </a:gs>
              <a:gs pos="46000">
                <a:schemeClr val="accent2">
                  <a:lumMod val="75000"/>
                </a:schemeClr>
              </a:gs>
              <a:gs pos="100000">
                <a:schemeClr val="accent2">
                  <a:lumMod val="75000"/>
                </a:schemeClr>
              </a:gs>
            </a:gsLst>
            <a:path path="circle">
              <a:fillToRect l="50000" t="130000" r="50000" b="-30000"/>
            </a:path>
          </a:gradFill>
          <a:ln>
            <a:gradFill flip="none" rotWithShape="1">
              <a:gsLst>
                <a:gs pos="0">
                  <a:schemeClr val="accent2">
                    <a:lumMod val="20000"/>
                    <a:lumOff val="80000"/>
                  </a:schemeClr>
                </a:gs>
                <a:gs pos="46000">
                  <a:schemeClr val="accent2">
                    <a:lumMod val="60000"/>
                    <a:lumOff val="40000"/>
                  </a:schemeClr>
                </a:gs>
                <a:gs pos="100000">
                  <a:schemeClr val="accent2">
                    <a:lumMod val="5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0F45D05-199E-4616-A8D4-0B82CB8AD7ED}"/>
              </a:ext>
            </a:extLst>
          </p:cNvPr>
          <p:cNvSpPr txBox="1"/>
          <p:nvPr/>
        </p:nvSpPr>
        <p:spPr>
          <a:xfrm>
            <a:off x="10520476" y="4771797"/>
            <a:ext cx="1445694" cy="923330"/>
          </a:xfrm>
          <a:prstGeom prst="rect">
            <a:avLst/>
          </a:prstGeom>
          <a:noFill/>
        </p:spPr>
        <p:txBody>
          <a:bodyPr wrap="square" rtlCol="0">
            <a:spAutoFit/>
          </a:bodyPr>
          <a:lstStyle/>
          <a:p>
            <a:pPr algn="ctr"/>
            <a:r>
              <a:rPr lang="en-AU" b="1"/>
              <a:t>Comparison management options</a:t>
            </a:r>
          </a:p>
        </p:txBody>
      </p:sp>
      <p:sp>
        <p:nvSpPr>
          <p:cNvPr id="5" name="TextBox 4">
            <a:extLst>
              <a:ext uri="{FF2B5EF4-FFF2-40B4-BE49-F238E27FC236}">
                <a16:creationId xmlns:a16="http://schemas.microsoft.com/office/drawing/2014/main" id="{6AAF6B70-158C-42FB-99DC-73D343815885}"/>
              </a:ext>
            </a:extLst>
          </p:cNvPr>
          <p:cNvSpPr txBox="1"/>
          <p:nvPr/>
        </p:nvSpPr>
        <p:spPr>
          <a:xfrm>
            <a:off x="521624" y="1596033"/>
            <a:ext cx="1260629" cy="461665"/>
          </a:xfrm>
          <a:prstGeom prst="rect">
            <a:avLst/>
          </a:prstGeom>
          <a:noFill/>
        </p:spPr>
        <p:txBody>
          <a:bodyPr wrap="square" rtlCol="0">
            <a:spAutoFit/>
          </a:bodyPr>
          <a:lstStyle/>
          <a:p>
            <a:r>
              <a:rPr lang="en-AU" sz="2400" b="1">
                <a:solidFill>
                  <a:schemeClr val="bg2"/>
                </a:solidFill>
              </a:rPr>
              <a:t>Data</a:t>
            </a:r>
          </a:p>
        </p:txBody>
      </p:sp>
      <p:sp>
        <p:nvSpPr>
          <p:cNvPr id="3" name="TextBox 2">
            <a:extLst>
              <a:ext uri="{FF2B5EF4-FFF2-40B4-BE49-F238E27FC236}">
                <a16:creationId xmlns:a16="http://schemas.microsoft.com/office/drawing/2014/main" id="{FEAC7B17-FAFC-4CEB-9A5F-A83C722494CB}"/>
              </a:ext>
            </a:extLst>
          </p:cNvPr>
          <p:cNvSpPr txBox="1"/>
          <p:nvPr/>
        </p:nvSpPr>
        <p:spPr>
          <a:xfrm>
            <a:off x="256865" y="3193716"/>
            <a:ext cx="1445694" cy="769441"/>
          </a:xfrm>
          <a:prstGeom prst="rect">
            <a:avLst/>
          </a:prstGeom>
          <a:noFill/>
        </p:spPr>
        <p:txBody>
          <a:bodyPr wrap="square" rtlCol="0">
            <a:spAutoFit/>
          </a:bodyPr>
          <a:lstStyle/>
          <a:p>
            <a:pPr algn="ctr"/>
            <a:r>
              <a:rPr lang="en-AU" sz="2200">
                <a:solidFill>
                  <a:schemeClr val="bg2"/>
                </a:solidFill>
              </a:rPr>
              <a:t>Knowledge of biology</a:t>
            </a:r>
          </a:p>
        </p:txBody>
      </p:sp>
      <p:sp>
        <p:nvSpPr>
          <p:cNvPr id="55" name="Rectangle 54">
            <a:extLst>
              <a:ext uri="{FF2B5EF4-FFF2-40B4-BE49-F238E27FC236}">
                <a16:creationId xmlns:a16="http://schemas.microsoft.com/office/drawing/2014/main" id="{D081D510-352D-48AD-962F-CC17A1604A28}"/>
              </a:ext>
            </a:extLst>
          </p:cNvPr>
          <p:cNvSpPr/>
          <p:nvPr/>
        </p:nvSpPr>
        <p:spPr>
          <a:xfrm>
            <a:off x="4709328" y="1536834"/>
            <a:ext cx="2889047" cy="894347"/>
          </a:xfrm>
          <a:prstGeom prst="rect">
            <a:avLst/>
          </a:prstGeom>
          <a:noFill/>
        </p:spPr>
        <p:txBody>
          <a:bodyPr wrap="none" lIns="91440" tIns="45720" rIns="91440" bIns="45720">
            <a:prstTxWarp prst="textArchUp">
              <a:avLst/>
            </a:prstTxWarp>
            <a:spAutoFit/>
          </a:bodyPr>
          <a:lstStyle/>
          <a:p>
            <a:pPr algn="ctr"/>
            <a:r>
              <a:rPr lang="en-US" sz="4000" b="0" cap="none" spc="0">
                <a:ln w="0"/>
                <a:solidFill>
                  <a:schemeClr val="tx1"/>
                </a:solidFill>
                <a:effectLst>
                  <a:outerShdw blurRad="38100" dist="19050" dir="2700000" algn="tl" rotWithShape="0">
                    <a:schemeClr val="dk1">
                      <a:alpha val="40000"/>
                    </a:schemeClr>
                  </a:outerShdw>
                </a:effectLst>
              </a:rPr>
              <a:t>Computer models</a:t>
            </a:r>
          </a:p>
        </p:txBody>
      </p:sp>
    </p:spTree>
    <p:extLst>
      <p:ext uri="{BB962C8B-B14F-4D97-AF65-F5344CB8AC3E}">
        <p14:creationId xmlns:p14="http://schemas.microsoft.com/office/powerpoint/2010/main" val="10936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D07B133-CFD9-4F1F-B7DB-BB6BEA7694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76381" y="1225821"/>
            <a:ext cx="9903897" cy="504715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7C3C882-4A56-48D9-927E-2041A5FFB141}"/>
              </a:ext>
            </a:extLst>
          </p:cNvPr>
          <p:cNvSpPr txBox="1">
            <a:spLocks/>
          </p:cNvSpPr>
          <p:nvPr/>
        </p:nvSpPr>
        <p:spPr>
          <a:xfrm>
            <a:off x="440926" y="273937"/>
            <a:ext cx="10705494" cy="7330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Data Management</a:t>
            </a:r>
          </a:p>
        </p:txBody>
      </p:sp>
    </p:spTree>
    <p:extLst>
      <p:ext uri="{BB962C8B-B14F-4D97-AF65-F5344CB8AC3E}">
        <p14:creationId xmlns:p14="http://schemas.microsoft.com/office/powerpoint/2010/main" val="253632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F739D9-E132-44A8-B79E-864E5DE96677}"/>
              </a:ext>
            </a:extLst>
          </p:cNvPr>
          <p:cNvSpPr txBox="1"/>
          <p:nvPr/>
        </p:nvSpPr>
        <p:spPr>
          <a:xfrm>
            <a:off x="407349" y="404248"/>
            <a:ext cx="7197676" cy="769441"/>
          </a:xfrm>
          <a:prstGeom prst="rect">
            <a:avLst/>
          </a:prstGeom>
          <a:noFill/>
        </p:spPr>
        <p:txBody>
          <a:bodyPr wrap="none" rtlCol="0">
            <a:spAutoFit/>
          </a:bodyPr>
          <a:lstStyle/>
          <a:p>
            <a:r>
              <a:rPr lang="en-AU" sz="4400">
                <a:solidFill>
                  <a:schemeClr val="bg1"/>
                </a:solidFill>
              </a:rPr>
              <a:t>SPC’s tuna tagging programme</a:t>
            </a:r>
            <a:endParaRPr lang="fr-FR" sz="4400">
              <a:solidFill>
                <a:schemeClr val="bg1"/>
              </a:solidFill>
            </a:endParaRPr>
          </a:p>
        </p:txBody>
      </p:sp>
    </p:spTree>
    <p:extLst>
      <p:ext uri="{BB962C8B-B14F-4D97-AF65-F5344CB8AC3E}">
        <p14:creationId xmlns:p14="http://schemas.microsoft.com/office/powerpoint/2010/main" val="2031770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C3C882-4A56-48D9-927E-2041A5FFB141}"/>
              </a:ext>
            </a:extLst>
          </p:cNvPr>
          <p:cNvSpPr txBox="1">
            <a:spLocks/>
          </p:cNvSpPr>
          <p:nvPr/>
        </p:nvSpPr>
        <p:spPr>
          <a:xfrm>
            <a:off x="440926" y="273937"/>
            <a:ext cx="10705494" cy="7330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Data Management – SPC E-Applications </a:t>
            </a:r>
          </a:p>
          <a:p>
            <a:endParaRPr lang="en-AU"/>
          </a:p>
        </p:txBody>
      </p:sp>
      <p:pic>
        <p:nvPicPr>
          <p:cNvPr id="3" name="Picture 2" descr="Graphical user interface, application&#10;&#10;Description automatically generated">
            <a:extLst>
              <a:ext uri="{FF2B5EF4-FFF2-40B4-BE49-F238E27FC236}">
                <a16:creationId xmlns:a16="http://schemas.microsoft.com/office/drawing/2014/main" id="{1543031C-F5A0-47D5-9BD4-B936A5DE17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60548" b="13226"/>
          <a:stretch/>
        </p:blipFill>
        <p:spPr>
          <a:xfrm>
            <a:off x="440926" y="900814"/>
            <a:ext cx="3675888" cy="5919710"/>
          </a:xfrm>
          <a:prstGeom prst="rect">
            <a:avLst/>
          </a:prstGeom>
        </p:spPr>
      </p:pic>
      <p:pic>
        <p:nvPicPr>
          <p:cNvPr id="6" name="Content Placeholder 3" descr="A person sitting on a boat&#10;&#10;Description automatically generated with low confidence">
            <a:extLst>
              <a:ext uri="{FF2B5EF4-FFF2-40B4-BE49-F238E27FC236}">
                <a16:creationId xmlns:a16="http://schemas.microsoft.com/office/drawing/2014/main" id="{B87BFB42-4585-404D-B570-3782D2BF24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087075" y="1293051"/>
            <a:ext cx="4017850" cy="5357131"/>
          </a:xfrm>
          <a:prstGeom prst="rect">
            <a:avLst/>
          </a:prstGeom>
          <a:noFill/>
        </p:spPr>
      </p:pic>
      <p:pic>
        <p:nvPicPr>
          <p:cNvPr id="10" name="Picture 9" descr="A picture containing person, outdoor, group, family&#10;&#10;Description automatically generated">
            <a:extLst>
              <a:ext uri="{FF2B5EF4-FFF2-40B4-BE49-F238E27FC236}">
                <a16:creationId xmlns:a16="http://schemas.microsoft.com/office/drawing/2014/main" id="{89260AD8-1D33-4A89-A263-7A971EDE5E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9437" y="1293051"/>
            <a:ext cx="3675888" cy="2756916"/>
          </a:xfrm>
          <a:prstGeom prst="rect">
            <a:avLst/>
          </a:prstGeom>
        </p:spPr>
      </p:pic>
    </p:spTree>
    <p:extLst>
      <p:ext uri="{BB962C8B-B14F-4D97-AF65-F5344CB8AC3E}">
        <p14:creationId xmlns:p14="http://schemas.microsoft.com/office/powerpoint/2010/main" val="1405454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FD78C16-1EAD-4F6E-B66D-3CE06662B7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783" y="1922345"/>
            <a:ext cx="4394085" cy="4394085"/>
          </a:xfrm>
          <a:prstGeom prst="rect">
            <a:avLst/>
          </a:prstGeom>
        </p:spPr>
      </p:pic>
      <p:pic>
        <p:nvPicPr>
          <p:cNvPr id="23" name="Picture 22">
            <a:extLst>
              <a:ext uri="{FF2B5EF4-FFF2-40B4-BE49-F238E27FC236}">
                <a16:creationId xmlns:a16="http://schemas.microsoft.com/office/drawing/2014/main" id="{445B03C6-3A84-43BA-93BE-A8893A02A3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1566" y="2065973"/>
            <a:ext cx="4819651" cy="4451146"/>
          </a:xfrm>
          <a:prstGeom prst="rect">
            <a:avLst/>
          </a:prstGeom>
        </p:spPr>
      </p:pic>
      <p:sp>
        <p:nvSpPr>
          <p:cNvPr id="25" name="Text Box 3">
            <a:extLst>
              <a:ext uri="{FF2B5EF4-FFF2-40B4-BE49-F238E27FC236}">
                <a16:creationId xmlns:a16="http://schemas.microsoft.com/office/drawing/2014/main" id="{00A89C1F-395A-4616-BA97-BA3BAF4D05AE}"/>
              </a:ext>
            </a:extLst>
          </p:cNvPr>
          <p:cNvSpPr txBox="1">
            <a:spLocks noChangeArrowheads="1"/>
          </p:cNvSpPr>
          <p:nvPr/>
        </p:nvSpPr>
        <p:spPr bwMode="auto">
          <a:xfrm>
            <a:off x="463627" y="194293"/>
            <a:ext cx="112425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400">
                <a:solidFill>
                  <a:srgbClr val="10253F"/>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400">
                <a:solidFill>
                  <a:srgbClr val="10253F"/>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200">
                <a:solidFill>
                  <a:srgbClr val="10253F"/>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rgbClr val="10253F"/>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700">
                <a:solidFill>
                  <a:srgbClr val="10253F"/>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4000">
                <a:solidFill>
                  <a:schemeClr val="tx1"/>
                </a:solidFill>
                <a:latin typeface="+mj-lt"/>
              </a:rPr>
              <a:t>Stock assessments to diagnose health of stock</a:t>
            </a:r>
          </a:p>
        </p:txBody>
      </p:sp>
    </p:spTree>
    <p:extLst>
      <p:ext uri="{BB962C8B-B14F-4D97-AF65-F5344CB8AC3E}">
        <p14:creationId xmlns:p14="http://schemas.microsoft.com/office/powerpoint/2010/main" val="2611958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hool of fish swimming&#10;&#10;Description automatically generated with low confidence">
            <a:extLst>
              <a:ext uri="{FF2B5EF4-FFF2-40B4-BE49-F238E27FC236}">
                <a16:creationId xmlns:a16="http://schemas.microsoft.com/office/drawing/2014/main" id="{EAB2DC58-EFA9-45E7-A5D4-947156170DBE}"/>
              </a:ext>
            </a:extLst>
          </p:cNvPr>
          <p:cNvPicPr>
            <a:picLocks noChangeAspect="1"/>
          </p:cNvPicPr>
          <p:nvPr/>
        </p:nvPicPr>
        <p:blipFill>
          <a:blip r:embed="rId2">
            <a:alphaModFix amt="17000"/>
            <a:extLst>
              <a:ext uri="{28A0092B-C50C-407E-A947-70E740481C1C}">
                <a14:useLocalDpi xmlns:a14="http://schemas.microsoft.com/office/drawing/2010/main"/>
              </a:ext>
            </a:extLst>
          </a:blip>
          <a:stretch>
            <a:fillRect/>
          </a:stretch>
        </p:blipFill>
        <p:spPr>
          <a:xfrm>
            <a:off x="0" y="-10160"/>
            <a:ext cx="12192000" cy="6868160"/>
          </a:xfrm>
          <a:prstGeom prst="rect">
            <a:avLst/>
          </a:prstGeom>
          <a:noFill/>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9" y="1780846"/>
            <a:ext cx="7253139" cy="5129687"/>
          </a:xfrm>
          <a:prstGeom prst="rect">
            <a:avLst/>
          </a:prstGeom>
        </p:spPr>
      </p:pic>
      <p:sp>
        <p:nvSpPr>
          <p:cNvPr id="7" name="Title 6"/>
          <p:cNvSpPr>
            <a:spLocks noGrp="1"/>
          </p:cNvSpPr>
          <p:nvPr>
            <p:ph type="title"/>
          </p:nvPr>
        </p:nvSpPr>
        <p:spPr>
          <a:xfrm>
            <a:off x="165253" y="661445"/>
            <a:ext cx="5262623" cy="769825"/>
          </a:xfrm>
        </p:spPr>
        <p:txBody>
          <a:bodyPr>
            <a:normAutofit fontScale="90000"/>
          </a:bodyPr>
          <a:lstStyle/>
          <a:p>
            <a:r>
              <a:rPr lang="en-AU"/>
              <a:t>Status is healthy but doesn’t mean catches can be increased</a:t>
            </a:r>
          </a:p>
        </p:txBody>
      </p:sp>
      <p:pic>
        <p:nvPicPr>
          <p:cNvPr id="15" name="Picture 14">
            <a:extLst>
              <a:ext uri="{FF2B5EF4-FFF2-40B4-BE49-F238E27FC236}">
                <a16:creationId xmlns:a16="http://schemas.microsoft.com/office/drawing/2014/main" id="{0044824D-B3A9-43AB-9C88-5DF948ECAE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5021274" y="465641"/>
            <a:ext cx="2981325" cy="1533525"/>
          </a:xfrm>
          <a:prstGeom prst="rect">
            <a:avLst/>
          </a:prstGeom>
        </p:spPr>
      </p:pic>
      <p:pic>
        <p:nvPicPr>
          <p:cNvPr id="16" name="Picture 15">
            <a:extLst>
              <a:ext uri="{FF2B5EF4-FFF2-40B4-BE49-F238E27FC236}">
                <a16:creationId xmlns:a16="http://schemas.microsoft.com/office/drawing/2014/main" id="{1070440C-4340-4B20-8199-163A1134212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801278" y="2700686"/>
            <a:ext cx="2392510" cy="969204"/>
          </a:xfrm>
          <a:prstGeom prst="rect">
            <a:avLst/>
          </a:prstGeom>
        </p:spPr>
      </p:pic>
      <p:pic>
        <p:nvPicPr>
          <p:cNvPr id="17" name="Picture 16">
            <a:extLst>
              <a:ext uri="{FF2B5EF4-FFF2-40B4-BE49-F238E27FC236}">
                <a16:creationId xmlns:a16="http://schemas.microsoft.com/office/drawing/2014/main" id="{18807C45-F0D6-4AB2-BD43-8201C6E54748}"/>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1333" l="0" r="100000"/>
                    </a14:imgEffect>
                  </a14:imgLayer>
                </a14:imgProps>
              </a:ext>
              <a:ext uri="{28A0092B-C50C-407E-A947-70E740481C1C}">
                <a14:useLocalDpi xmlns:a14="http://schemas.microsoft.com/office/drawing/2010/main"/>
              </a:ext>
            </a:extLst>
          </a:blip>
          <a:stretch>
            <a:fillRect/>
          </a:stretch>
        </p:blipFill>
        <p:spPr>
          <a:xfrm>
            <a:off x="3653628" y="1615771"/>
            <a:ext cx="2090046" cy="1264141"/>
          </a:xfrm>
          <a:prstGeom prst="rect">
            <a:avLst/>
          </a:prstGeom>
        </p:spPr>
      </p:pic>
      <p:pic>
        <p:nvPicPr>
          <p:cNvPr id="18" name="Picture 17">
            <a:extLst>
              <a:ext uri="{FF2B5EF4-FFF2-40B4-BE49-F238E27FC236}">
                <a16:creationId xmlns:a16="http://schemas.microsoft.com/office/drawing/2014/main" id="{7DABEE37-8D6E-476D-A04A-C29DB4957F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7967328" y="2887368"/>
            <a:ext cx="3448050" cy="1323975"/>
          </a:xfrm>
          <a:prstGeom prst="rect">
            <a:avLst/>
          </a:prstGeom>
        </p:spPr>
      </p:pic>
      <p:pic>
        <p:nvPicPr>
          <p:cNvPr id="19" name="Picture 18">
            <a:extLst>
              <a:ext uri="{FF2B5EF4-FFF2-40B4-BE49-F238E27FC236}">
                <a16:creationId xmlns:a16="http://schemas.microsoft.com/office/drawing/2014/main" id="{72F841A5-4F92-4186-8DF7-8F77BB2A1F6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5956888" y="3912769"/>
            <a:ext cx="3333750" cy="1371600"/>
          </a:xfrm>
          <a:prstGeom prst="rect">
            <a:avLst/>
          </a:prstGeom>
        </p:spPr>
      </p:pic>
      <p:pic>
        <p:nvPicPr>
          <p:cNvPr id="20" name="Picture 19">
            <a:extLst>
              <a:ext uri="{FF2B5EF4-FFF2-40B4-BE49-F238E27FC236}">
                <a16:creationId xmlns:a16="http://schemas.microsoft.com/office/drawing/2014/main" id="{94EC36E7-F710-4865-ACCE-0381337D6DC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9719"/>
                    </a14:imgEffect>
                  </a14:imgLayer>
                </a14:imgProps>
              </a:ext>
            </a:extLst>
          </a:blip>
          <a:stretch>
            <a:fillRect/>
          </a:stretch>
        </p:blipFill>
        <p:spPr>
          <a:xfrm>
            <a:off x="8193788" y="4957220"/>
            <a:ext cx="3390900" cy="1352550"/>
          </a:xfrm>
          <a:prstGeom prst="rect">
            <a:avLst/>
          </a:prstGeom>
        </p:spPr>
      </p:pic>
      <p:sp>
        <p:nvSpPr>
          <p:cNvPr id="3" name="Rectangle 2">
            <a:extLst>
              <a:ext uri="{FF2B5EF4-FFF2-40B4-BE49-F238E27FC236}">
                <a16:creationId xmlns:a16="http://schemas.microsoft.com/office/drawing/2014/main" id="{07615096-B9BC-49EF-880B-7C99E14C077A}"/>
              </a:ext>
            </a:extLst>
          </p:cNvPr>
          <p:cNvSpPr/>
          <p:nvPr/>
        </p:nvSpPr>
        <p:spPr>
          <a:xfrm>
            <a:off x="2537748" y="3882618"/>
            <a:ext cx="2270407" cy="923330"/>
          </a:xfrm>
          <a:prstGeom prst="rect">
            <a:avLst/>
          </a:prstGeom>
          <a:noFill/>
        </p:spPr>
        <p:txBody>
          <a:bodyPr wrap="none" lIns="91440" tIns="45720" rIns="91440" bIns="45720">
            <a:prstTxWarp prst="textArchUp">
              <a:avLst/>
            </a:prstTxWarp>
            <a:spAutoFit/>
          </a:bodyPr>
          <a:lstStyle/>
          <a:p>
            <a:pPr algn="ctr"/>
            <a:r>
              <a:rPr lang="en-US" sz="2500">
                <a:ln w="0"/>
                <a:effectLst>
                  <a:outerShdw blurRad="38100" dist="19050" dir="2700000" algn="tl" rotWithShape="0">
                    <a:schemeClr val="dk1">
                      <a:alpha val="40000"/>
                    </a:schemeClr>
                  </a:outerShdw>
                </a:effectLst>
              </a:rPr>
              <a:t>catch</a:t>
            </a:r>
            <a:endParaRPr lang="en-US" sz="2500" b="0" cap="none" spc="0">
              <a:ln w="0"/>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BC22D486-F85B-4FE8-99E6-4F0A4AFA1197}"/>
              </a:ext>
            </a:extLst>
          </p:cNvPr>
          <p:cNvSpPr txBox="1"/>
          <p:nvPr/>
        </p:nvSpPr>
        <p:spPr>
          <a:xfrm>
            <a:off x="65705" y="2405290"/>
            <a:ext cx="1951851" cy="1477328"/>
          </a:xfrm>
          <a:prstGeom prst="rect">
            <a:avLst/>
          </a:prstGeom>
          <a:noFill/>
        </p:spPr>
        <p:txBody>
          <a:bodyPr wrap="square" rtlCol="0">
            <a:spAutoFit/>
          </a:bodyPr>
          <a:lstStyle/>
          <a:p>
            <a:r>
              <a:rPr lang="en-AU" sz="3000" b="1"/>
              <a:t>Catches</a:t>
            </a:r>
          </a:p>
          <a:p>
            <a:r>
              <a:rPr lang="en-AU" sz="3000" b="1"/>
              <a:t>not</a:t>
            </a:r>
          </a:p>
          <a:p>
            <a:r>
              <a:rPr lang="en-AU" sz="3000" b="1"/>
              <a:t>status</a:t>
            </a:r>
          </a:p>
        </p:txBody>
      </p:sp>
      <p:pic>
        <p:nvPicPr>
          <p:cNvPr id="24" name="Graphic 23" descr="Arrow: Rotate left with solid fill">
            <a:extLst>
              <a:ext uri="{FF2B5EF4-FFF2-40B4-BE49-F238E27FC236}">
                <a16:creationId xmlns:a16="http://schemas.microsoft.com/office/drawing/2014/main" id="{D6570DC6-8B7B-4564-B8CA-F68D9E7A586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7627930">
            <a:off x="1202898" y="3014672"/>
            <a:ext cx="646454" cy="914400"/>
          </a:xfrm>
          <a:prstGeom prst="rect">
            <a:avLst/>
          </a:prstGeom>
        </p:spPr>
      </p:pic>
    </p:spTree>
    <p:extLst>
      <p:ext uri="{BB962C8B-B14F-4D97-AF65-F5344CB8AC3E}">
        <p14:creationId xmlns:p14="http://schemas.microsoft.com/office/powerpoint/2010/main" val="1453957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4EC19282-A0A3-4ABF-9ACF-31C12E79C3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4445" y="2581033"/>
            <a:ext cx="5007555" cy="3572056"/>
          </a:xfrm>
          <a:prstGeom prst="rect">
            <a:avLst/>
          </a:prstGeom>
        </p:spPr>
      </p:pic>
      <p:pic>
        <p:nvPicPr>
          <p:cNvPr id="5" name="Picture 1">
            <a:extLst>
              <a:ext uri="{FF2B5EF4-FFF2-40B4-BE49-F238E27FC236}">
                <a16:creationId xmlns:a16="http://schemas.microsoft.com/office/drawing/2014/main" id="{C56CCE5A-8F16-4B9D-AC25-15C42CC80E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84445" y="0"/>
            <a:ext cx="5007555" cy="2581033"/>
          </a:xfrm>
          <a:prstGeom prst="rect">
            <a:avLst/>
          </a:prstGeom>
        </p:spPr>
      </p:pic>
      <p:grpSp>
        <p:nvGrpSpPr>
          <p:cNvPr id="14" name="Groupe 22">
            <a:extLst>
              <a:ext uri="{FF2B5EF4-FFF2-40B4-BE49-F238E27FC236}">
                <a16:creationId xmlns:a16="http://schemas.microsoft.com/office/drawing/2014/main" id="{3D9E897E-4A2A-4004-845F-C00446DF0213}"/>
              </a:ext>
            </a:extLst>
          </p:cNvPr>
          <p:cNvGrpSpPr/>
          <p:nvPr/>
        </p:nvGrpSpPr>
        <p:grpSpPr>
          <a:xfrm>
            <a:off x="2610999" y="4483576"/>
            <a:ext cx="9659748" cy="2204407"/>
            <a:chOff x="0" y="2294792"/>
            <a:chExt cx="9208249" cy="1846569"/>
          </a:xfrm>
        </p:grpSpPr>
        <p:grpSp>
          <p:nvGrpSpPr>
            <p:cNvPr id="15" name="Groupe 21">
              <a:extLst>
                <a:ext uri="{FF2B5EF4-FFF2-40B4-BE49-F238E27FC236}">
                  <a16:creationId xmlns:a16="http://schemas.microsoft.com/office/drawing/2014/main" id="{0AB3193C-1CB8-4EE6-97B0-57B72104FF26}"/>
                </a:ext>
              </a:extLst>
            </p:cNvPr>
            <p:cNvGrpSpPr/>
            <p:nvPr/>
          </p:nvGrpSpPr>
          <p:grpSpPr>
            <a:xfrm>
              <a:off x="0" y="2294792"/>
              <a:ext cx="9144000" cy="1846569"/>
              <a:chOff x="0" y="2294792"/>
              <a:chExt cx="9144000" cy="1846569"/>
            </a:xfrm>
          </p:grpSpPr>
          <p:grpSp>
            <p:nvGrpSpPr>
              <p:cNvPr id="17" name="Groupe 17">
                <a:extLst>
                  <a:ext uri="{FF2B5EF4-FFF2-40B4-BE49-F238E27FC236}">
                    <a16:creationId xmlns:a16="http://schemas.microsoft.com/office/drawing/2014/main" id="{6A33AFBC-5DAD-4A58-AEE5-C488BE01C3CD}"/>
                  </a:ext>
                </a:extLst>
              </p:cNvPr>
              <p:cNvGrpSpPr/>
              <p:nvPr/>
            </p:nvGrpSpPr>
            <p:grpSpPr>
              <a:xfrm>
                <a:off x="0" y="2294792"/>
                <a:ext cx="9144000" cy="1846569"/>
                <a:chOff x="0" y="2294792"/>
                <a:chExt cx="9144000" cy="1846569"/>
              </a:xfrm>
            </p:grpSpPr>
            <p:pic>
              <p:nvPicPr>
                <p:cNvPr id="25" name="Image 1">
                  <a:extLst>
                    <a:ext uri="{FF2B5EF4-FFF2-40B4-BE49-F238E27FC236}">
                      <a16:creationId xmlns:a16="http://schemas.microsoft.com/office/drawing/2014/main" id="{FDF26590-C950-4632-89D3-D73D747BFF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294792"/>
                  <a:ext cx="9136577" cy="1846569"/>
                </a:xfrm>
                <a:prstGeom prst="rect">
                  <a:avLst/>
                </a:prstGeom>
              </p:spPr>
            </p:pic>
            <p:sp>
              <p:nvSpPr>
                <p:cNvPr id="26" name="Rectangle 25">
                  <a:extLst>
                    <a:ext uri="{FF2B5EF4-FFF2-40B4-BE49-F238E27FC236}">
                      <a16:creationId xmlns:a16="http://schemas.microsoft.com/office/drawing/2014/main" id="{BA7C16C0-6AA6-4B1F-BBC7-B35F9331C8DE}"/>
                    </a:ext>
                  </a:extLst>
                </p:cNvPr>
                <p:cNvSpPr/>
                <p:nvPr/>
              </p:nvSpPr>
              <p:spPr>
                <a:xfrm>
                  <a:off x="149469" y="3704495"/>
                  <a:ext cx="8994531" cy="287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Connecteur droit 3">
                <a:extLst>
                  <a:ext uri="{FF2B5EF4-FFF2-40B4-BE49-F238E27FC236}">
                    <a16:creationId xmlns:a16="http://schemas.microsoft.com/office/drawing/2014/main" id="{4D79837C-52C6-4C9C-B8BA-343D27B9095F}"/>
                  </a:ext>
                </a:extLst>
              </p:cNvPr>
              <p:cNvCxnSpPr/>
              <p:nvPr/>
            </p:nvCxnSpPr>
            <p:spPr>
              <a:xfrm>
                <a:off x="1468315" y="3692770"/>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1">
                <a:extLst>
                  <a:ext uri="{FF2B5EF4-FFF2-40B4-BE49-F238E27FC236}">
                    <a16:creationId xmlns:a16="http://schemas.microsoft.com/office/drawing/2014/main" id="{3801B42E-6D93-4F56-963C-6A81C69762B5}"/>
                  </a:ext>
                </a:extLst>
              </p:cNvPr>
              <p:cNvCxnSpPr/>
              <p:nvPr/>
            </p:nvCxnSpPr>
            <p:spPr>
              <a:xfrm>
                <a:off x="2614246" y="3683978"/>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2">
                <a:extLst>
                  <a:ext uri="{FF2B5EF4-FFF2-40B4-BE49-F238E27FC236}">
                    <a16:creationId xmlns:a16="http://schemas.microsoft.com/office/drawing/2014/main" id="{AD78E4AA-9D75-4EC9-AB78-E374BC34CD54}"/>
                  </a:ext>
                </a:extLst>
              </p:cNvPr>
              <p:cNvCxnSpPr/>
              <p:nvPr/>
            </p:nvCxnSpPr>
            <p:spPr>
              <a:xfrm>
                <a:off x="3733799" y="3686908"/>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Connecteur droit 13">
                <a:extLst>
                  <a:ext uri="{FF2B5EF4-FFF2-40B4-BE49-F238E27FC236}">
                    <a16:creationId xmlns:a16="http://schemas.microsoft.com/office/drawing/2014/main" id="{D30DB659-1636-45F1-9B94-6EA3BE350BD6}"/>
                  </a:ext>
                </a:extLst>
              </p:cNvPr>
              <p:cNvCxnSpPr/>
              <p:nvPr/>
            </p:nvCxnSpPr>
            <p:spPr>
              <a:xfrm>
                <a:off x="4870941" y="3704495"/>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14">
                <a:extLst>
                  <a:ext uri="{FF2B5EF4-FFF2-40B4-BE49-F238E27FC236}">
                    <a16:creationId xmlns:a16="http://schemas.microsoft.com/office/drawing/2014/main" id="{3DB9457A-9505-4E2B-8DDC-C990413695CE}"/>
                  </a:ext>
                </a:extLst>
              </p:cNvPr>
              <p:cNvCxnSpPr/>
              <p:nvPr/>
            </p:nvCxnSpPr>
            <p:spPr>
              <a:xfrm>
                <a:off x="6008080" y="3695703"/>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15">
                <a:extLst>
                  <a:ext uri="{FF2B5EF4-FFF2-40B4-BE49-F238E27FC236}">
                    <a16:creationId xmlns:a16="http://schemas.microsoft.com/office/drawing/2014/main" id="{C28C7FCC-2288-4B64-8EC7-8B0553FFCE61}"/>
                  </a:ext>
                </a:extLst>
              </p:cNvPr>
              <p:cNvCxnSpPr/>
              <p:nvPr/>
            </p:nvCxnSpPr>
            <p:spPr>
              <a:xfrm>
                <a:off x="7136427" y="3683978"/>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Connecteur droit 16">
                <a:extLst>
                  <a:ext uri="{FF2B5EF4-FFF2-40B4-BE49-F238E27FC236}">
                    <a16:creationId xmlns:a16="http://schemas.microsoft.com/office/drawing/2014/main" id="{B9207945-EB85-49B7-AE7F-6AA4BFCE1265}"/>
                  </a:ext>
                </a:extLst>
              </p:cNvPr>
              <p:cNvCxnSpPr/>
              <p:nvPr/>
            </p:nvCxnSpPr>
            <p:spPr>
              <a:xfrm>
                <a:off x="8273566" y="3692770"/>
                <a:ext cx="0" cy="1758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 name="ZoneTexte 18">
              <a:extLst>
                <a:ext uri="{FF2B5EF4-FFF2-40B4-BE49-F238E27FC236}">
                  <a16:creationId xmlns:a16="http://schemas.microsoft.com/office/drawing/2014/main" id="{9DB020FB-FED0-4E96-A1B2-65AB4AC80A9A}"/>
                </a:ext>
              </a:extLst>
            </p:cNvPr>
            <p:cNvSpPr txBox="1"/>
            <p:nvPr/>
          </p:nvSpPr>
          <p:spPr>
            <a:xfrm>
              <a:off x="533632" y="3704495"/>
              <a:ext cx="8674617" cy="369332"/>
            </a:xfrm>
            <a:prstGeom prst="rect">
              <a:avLst/>
            </a:prstGeom>
            <a:noFill/>
          </p:spPr>
          <p:txBody>
            <a:bodyPr wrap="square" rtlCol="0">
              <a:spAutoFit/>
            </a:bodyPr>
            <a:lstStyle/>
            <a:p>
              <a:r>
                <a:rPr lang="en-US"/>
                <a:t>2009            2010              2011            2012             2013             2014             2015           2016</a:t>
              </a:r>
            </a:p>
          </p:txBody>
        </p:sp>
      </p:grpSp>
      <p:sp>
        <p:nvSpPr>
          <p:cNvPr id="27" name="TextBox 26">
            <a:extLst>
              <a:ext uri="{FF2B5EF4-FFF2-40B4-BE49-F238E27FC236}">
                <a16:creationId xmlns:a16="http://schemas.microsoft.com/office/drawing/2014/main" id="{1B8C275F-938F-4273-AE67-5361663899A2}"/>
              </a:ext>
            </a:extLst>
          </p:cNvPr>
          <p:cNvSpPr txBox="1"/>
          <p:nvPr/>
        </p:nvSpPr>
        <p:spPr>
          <a:xfrm>
            <a:off x="74917" y="71670"/>
            <a:ext cx="7328362" cy="553998"/>
          </a:xfrm>
          <a:prstGeom prst="rect">
            <a:avLst/>
          </a:prstGeom>
          <a:noFill/>
        </p:spPr>
        <p:txBody>
          <a:bodyPr wrap="square" rtlCol="0">
            <a:spAutoFit/>
          </a:bodyPr>
          <a:lstStyle/>
          <a:p>
            <a:r>
              <a:rPr lang="en-AU" sz="3000">
                <a:latin typeface="+mj-lt"/>
              </a:rPr>
              <a:t>Management example – FAD fishing closures</a:t>
            </a:r>
          </a:p>
        </p:txBody>
      </p:sp>
      <p:sp>
        <p:nvSpPr>
          <p:cNvPr id="2" name="Left Brace 1">
            <a:extLst>
              <a:ext uri="{FF2B5EF4-FFF2-40B4-BE49-F238E27FC236}">
                <a16:creationId xmlns:a16="http://schemas.microsoft.com/office/drawing/2014/main" id="{7AE41084-7D3E-4800-AD4A-43F1F6B05349}"/>
              </a:ext>
            </a:extLst>
          </p:cNvPr>
          <p:cNvSpPr/>
          <p:nvPr/>
        </p:nvSpPr>
        <p:spPr>
          <a:xfrm rot="5400000">
            <a:off x="8352839" y="4769511"/>
            <a:ext cx="317492" cy="317831"/>
          </a:xfrm>
          <a:prstGeom prst="leftBrac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8" name="Left Brace 27">
            <a:extLst>
              <a:ext uri="{FF2B5EF4-FFF2-40B4-BE49-F238E27FC236}">
                <a16:creationId xmlns:a16="http://schemas.microsoft.com/office/drawing/2014/main" id="{14753AB5-F799-4E68-8747-63C18DF9D989}"/>
              </a:ext>
            </a:extLst>
          </p:cNvPr>
          <p:cNvSpPr/>
          <p:nvPr/>
        </p:nvSpPr>
        <p:spPr>
          <a:xfrm rot="5400000">
            <a:off x="7134514" y="4798070"/>
            <a:ext cx="297155" cy="240375"/>
          </a:xfrm>
          <a:prstGeom prst="leftBrac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9" name="Left Brace 28">
            <a:extLst>
              <a:ext uri="{FF2B5EF4-FFF2-40B4-BE49-F238E27FC236}">
                <a16:creationId xmlns:a16="http://schemas.microsoft.com/office/drawing/2014/main" id="{D1313846-1793-4B8A-8615-2F86185368A5}"/>
              </a:ext>
            </a:extLst>
          </p:cNvPr>
          <p:cNvSpPr/>
          <p:nvPr/>
        </p:nvSpPr>
        <p:spPr>
          <a:xfrm rot="5400000">
            <a:off x="5944749" y="4787678"/>
            <a:ext cx="297153" cy="240375"/>
          </a:xfrm>
          <a:prstGeom prst="leftBrac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D00FEA3-D77C-4D1E-9B44-7215E9ABEB92}"/>
              </a:ext>
            </a:extLst>
          </p:cNvPr>
          <p:cNvSpPr txBox="1"/>
          <p:nvPr/>
        </p:nvSpPr>
        <p:spPr>
          <a:xfrm>
            <a:off x="6119566" y="4515251"/>
            <a:ext cx="1398203" cy="369332"/>
          </a:xfrm>
          <a:prstGeom prst="rect">
            <a:avLst/>
          </a:prstGeom>
          <a:noFill/>
        </p:spPr>
        <p:txBody>
          <a:bodyPr wrap="none" rtlCol="0">
            <a:spAutoFit/>
          </a:bodyPr>
          <a:lstStyle/>
          <a:p>
            <a:r>
              <a:rPr lang="en-AU">
                <a:solidFill>
                  <a:schemeClr val="accent2">
                    <a:lumMod val="75000"/>
                  </a:schemeClr>
                </a:solidFill>
              </a:rPr>
              <a:t>FAD Closures</a:t>
            </a:r>
          </a:p>
        </p:txBody>
      </p:sp>
      <p:grpSp>
        <p:nvGrpSpPr>
          <p:cNvPr id="30" name="Groupe 24">
            <a:extLst>
              <a:ext uri="{FF2B5EF4-FFF2-40B4-BE49-F238E27FC236}">
                <a16:creationId xmlns:a16="http://schemas.microsoft.com/office/drawing/2014/main" id="{DCC0E8A9-4A67-40D3-A31E-F6C87083CA48}"/>
              </a:ext>
            </a:extLst>
          </p:cNvPr>
          <p:cNvGrpSpPr/>
          <p:nvPr/>
        </p:nvGrpSpPr>
        <p:grpSpPr>
          <a:xfrm>
            <a:off x="3522443" y="6489171"/>
            <a:ext cx="8396655" cy="369332"/>
            <a:chOff x="1123193" y="1705389"/>
            <a:chExt cx="8396655" cy="369332"/>
          </a:xfrm>
        </p:grpSpPr>
        <p:sp>
          <p:nvSpPr>
            <p:cNvPr id="31" name="Rectangle 30">
              <a:extLst>
                <a:ext uri="{FF2B5EF4-FFF2-40B4-BE49-F238E27FC236}">
                  <a16:creationId xmlns:a16="http://schemas.microsoft.com/office/drawing/2014/main" id="{598DBBC2-5208-40D8-BFDB-71E2522BE9DC}"/>
                </a:ext>
              </a:extLst>
            </p:cNvPr>
            <p:cNvSpPr/>
            <p:nvPr/>
          </p:nvSpPr>
          <p:spPr>
            <a:xfrm>
              <a:off x="2922364" y="1837536"/>
              <a:ext cx="144000" cy="144000"/>
            </a:xfrm>
            <a:prstGeom prst="rect">
              <a:avLst/>
            </a:prstGeom>
            <a:solidFill>
              <a:srgbClr val="009E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503661-719F-4193-8DC8-4A8EED541719}"/>
                </a:ext>
              </a:extLst>
            </p:cNvPr>
            <p:cNvSpPr/>
            <p:nvPr/>
          </p:nvSpPr>
          <p:spPr>
            <a:xfrm>
              <a:off x="3973404" y="1837536"/>
              <a:ext cx="144000" cy="144000"/>
            </a:xfrm>
            <a:prstGeom prst="rect">
              <a:avLst/>
            </a:prstGeom>
            <a:solidFill>
              <a:srgbClr val="006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ZoneTexte 23">
              <a:extLst>
                <a:ext uri="{FF2B5EF4-FFF2-40B4-BE49-F238E27FC236}">
                  <a16:creationId xmlns:a16="http://schemas.microsoft.com/office/drawing/2014/main" id="{7A475463-82AE-406B-93CE-2AA07D20A1E2}"/>
                </a:ext>
              </a:extLst>
            </p:cNvPr>
            <p:cNvSpPr txBox="1"/>
            <p:nvPr/>
          </p:nvSpPr>
          <p:spPr>
            <a:xfrm>
              <a:off x="1123193" y="1705389"/>
              <a:ext cx="8396655" cy="369332"/>
            </a:xfrm>
            <a:prstGeom prst="rect">
              <a:avLst/>
            </a:prstGeom>
            <a:noFill/>
          </p:spPr>
          <p:txBody>
            <a:bodyPr wrap="square" rtlCol="0">
              <a:spAutoFit/>
            </a:bodyPr>
            <a:lstStyle/>
            <a:p>
              <a:r>
                <a:rPr lang="en-US" b="1"/>
                <a:t>FAD deployments     and sets     by month (observer data, increase coverage in 2010)</a:t>
              </a:r>
            </a:p>
          </p:txBody>
        </p:sp>
      </p:grpSp>
    </p:spTree>
    <p:extLst>
      <p:ext uri="{BB962C8B-B14F-4D97-AF65-F5344CB8AC3E}">
        <p14:creationId xmlns:p14="http://schemas.microsoft.com/office/powerpoint/2010/main" val="209354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55276-386D-42D0-86AB-089FF20A654B}"/>
              </a:ext>
            </a:extLst>
          </p:cNvPr>
          <p:cNvSpPr txBox="1"/>
          <p:nvPr/>
        </p:nvSpPr>
        <p:spPr>
          <a:xfrm>
            <a:off x="476387" y="5243266"/>
            <a:ext cx="11239226" cy="1369606"/>
          </a:xfrm>
          <a:prstGeom prst="rect">
            <a:avLst/>
          </a:prstGeom>
          <a:noFill/>
        </p:spPr>
        <p:txBody>
          <a:bodyPr wrap="square" rtlCol="0">
            <a:spAutoFit/>
          </a:bodyPr>
          <a:lstStyle/>
          <a:p>
            <a:pPr algn="r">
              <a:spcAft>
                <a:spcPts val="200"/>
              </a:spcAft>
            </a:pPr>
            <a:r>
              <a:rPr lang="en-US" sz="4200" b="1" i="0">
                <a:solidFill>
                  <a:schemeClr val="bg1"/>
                </a:solidFill>
                <a:effectLst>
                  <a:outerShdw blurRad="50800" dist="38100" dir="2700000" algn="tl" rotWithShape="0">
                    <a:prstClr val="black">
                      <a:alpha val="70000"/>
                    </a:prstClr>
                  </a:outerShdw>
                </a:effectLst>
                <a:latin typeface="+mj-lt"/>
              </a:rPr>
              <a:t>VAKA MOANA - A healthy and resilient Pacific Ocean</a:t>
            </a:r>
          </a:p>
          <a:p>
            <a:pPr algn="r"/>
            <a:r>
              <a:rPr lang="en-AU" sz="3600" i="1">
                <a:solidFill>
                  <a:schemeClr val="bg1"/>
                </a:solidFill>
                <a:latin typeface="+mj-lt"/>
              </a:rPr>
              <a:t>					Sustainable Pacific tuna fisheries</a:t>
            </a:r>
            <a:endParaRPr lang="fr-FR" sz="3600" i="1">
              <a:solidFill>
                <a:schemeClr val="bg1"/>
              </a:solidFill>
              <a:latin typeface="+mj-lt"/>
            </a:endParaRPr>
          </a:p>
        </p:txBody>
      </p:sp>
      <p:pic>
        <p:nvPicPr>
          <p:cNvPr id="4" name="Picture 3">
            <a:extLst>
              <a:ext uri="{FF2B5EF4-FFF2-40B4-BE49-F238E27FC236}">
                <a16:creationId xmlns:a16="http://schemas.microsoft.com/office/drawing/2014/main" id="{D05E1186-66C3-4E24-A6FB-5ED79D200C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0100" y="130630"/>
            <a:ext cx="3372780" cy="1270861"/>
          </a:xfrm>
          <a:prstGeom prst="rect">
            <a:avLst/>
          </a:prstGeom>
        </p:spPr>
      </p:pic>
    </p:spTree>
    <p:extLst>
      <p:ext uri="{BB962C8B-B14F-4D97-AF65-F5344CB8AC3E}">
        <p14:creationId xmlns:p14="http://schemas.microsoft.com/office/powerpoint/2010/main" val="180990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eef, ocean floor&#10;&#10;Description automatically generated">
            <a:extLst>
              <a:ext uri="{FF2B5EF4-FFF2-40B4-BE49-F238E27FC236}">
                <a16:creationId xmlns:a16="http://schemas.microsoft.com/office/drawing/2014/main" id="{BCAEF883-06F8-4FB6-BA79-07DCBA69D879}"/>
              </a:ext>
            </a:extLst>
          </p:cNvPr>
          <p:cNvPicPr>
            <a:picLocks noChangeAspect="1"/>
          </p:cNvPicPr>
          <p:nvPr/>
        </p:nvPicPr>
        <p:blipFill rotWithShape="1">
          <a:blip r:embed="rId3" cstate="email">
            <a:alphaModFix amt="52000"/>
            <a:extLst>
              <a:ext uri="{28A0092B-C50C-407E-A947-70E740481C1C}">
                <a14:useLocalDpi xmlns:a14="http://schemas.microsoft.com/office/drawing/2010/main"/>
              </a:ext>
            </a:extLst>
          </a:blip>
          <a:srcRect/>
          <a:stretch/>
        </p:blipFill>
        <p:spPr>
          <a:xfrm>
            <a:off x="0" y="0"/>
            <a:ext cx="8371643" cy="6858000"/>
          </a:xfrm>
          <a:prstGeom prst="rect">
            <a:avLst/>
          </a:prstGeom>
          <a:blipFill>
            <a:blip r:embed="rId4">
              <a:alphaModFix amt="52000"/>
            </a:blip>
            <a:tile tx="0" ty="0" sx="100000" sy="100000" flip="none" algn="tl"/>
          </a:blipFill>
        </p:spPr>
      </p:pic>
      <p:sp>
        <p:nvSpPr>
          <p:cNvPr id="2" name="Rectangle 1">
            <a:extLst>
              <a:ext uri="{FF2B5EF4-FFF2-40B4-BE49-F238E27FC236}">
                <a16:creationId xmlns:a16="http://schemas.microsoft.com/office/drawing/2014/main" id="{DADF37F0-17DF-4B56-BEA8-B05242AAB71C}"/>
              </a:ext>
            </a:extLst>
          </p:cNvPr>
          <p:cNvSpPr/>
          <p:nvPr/>
        </p:nvSpPr>
        <p:spPr>
          <a:xfrm>
            <a:off x="356845" y="191619"/>
            <a:ext cx="11469950" cy="631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427716D4-3DD2-4BC0-884D-D73AF437C18F}"/>
              </a:ext>
            </a:extLst>
          </p:cNvPr>
          <p:cNvSpPr txBox="1">
            <a:spLocks/>
          </p:cNvSpPr>
          <p:nvPr/>
        </p:nvSpPr>
        <p:spPr>
          <a:xfrm>
            <a:off x="1304599" y="368295"/>
            <a:ext cx="8271301" cy="7676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a:t>Capacity development</a:t>
            </a:r>
          </a:p>
        </p:txBody>
      </p:sp>
      <p:pic>
        <p:nvPicPr>
          <p:cNvPr id="10" name="Picture 9" descr="A group of people posing for a photo&#10;&#10;Description automatically generated">
            <a:extLst>
              <a:ext uri="{FF2B5EF4-FFF2-40B4-BE49-F238E27FC236}">
                <a16:creationId xmlns:a16="http://schemas.microsoft.com/office/drawing/2014/main" id="{801F6E16-40E7-4667-97B1-210A6BC8C9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2761" y="3241680"/>
            <a:ext cx="9284551" cy="3248025"/>
          </a:xfrm>
          <a:prstGeom prst="rect">
            <a:avLst/>
          </a:prstGeom>
        </p:spPr>
      </p:pic>
      <p:pic>
        <p:nvPicPr>
          <p:cNvPr id="11" name="Picture 10" descr="Logo&#10;&#10;Description automatically generated">
            <a:extLst>
              <a:ext uri="{FF2B5EF4-FFF2-40B4-BE49-F238E27FC236}">
                <a16:creationId xmlns:a16="http://schemas.microsoft.com/office/drawing/2014/main" id="{CE367EA2-CB8B-4E60-98CC-CA25538466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07286" y="454287"/>
            <a:ext cx="1819509" cy="1447029"/>
          </a:xfrm>
          <a:prstGeom prst="rect">
            <a:avLst/>
          </a:prstGeom>
        </p:spPr>
      </p:pic>
      <p:pic>
        <p:nvPicPr>
          <p:cNvPr id="13" name="Picture 12" descr="Logo&#10;&#10;Description automatically generated">
            <a:extLst>
              <a:ext uri="{FF2B5EF4-FFF2-40B4-BE49-F238E27FC236}">
                <a16:creationId xmlns:a16="http://schemas.microsoft.com/office/drawing/2014/main" id="{CE3DCEAC-27AE-43D9-93C5-CE86A2D8D5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50186" y="2084833"/>
            <a:ext cx="2097138" cy="1152549"/>
          </a:xfrm>
          <a:prstGeom prst="rect">
            <a:avLst/>
          </a:prstGeom>
        </p:spPr>
      </p:pic>
      <p:pic>
        <p:nvPicPr>
          <p:cNvPr id="15" name="Picture 14" descr="Icon&#10;&#10;Description automatically generated">
            <a:extLst>
              <a:ext uri="{FF2B5EF4-FFF2-40B4-BE49-F238E27FC236}">
                <a16:creationId xmlns:a16="http://schemas.microsoft.com/office/drawing/2014/main" id="{B5C8958A-F639-456F-B8A9-0DC54B2B4A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32582" y="3508150"/>
            <a:ext cx="2373045" cy="1220640"/>
          </a:xfrm>
          <a:prstGeom prst="rect">
            <a:avLst/>
          </a:prstGeom>
        </p:spPr>
      </p:pic>
      <p:pic>
        <p:nvPicPr>
          <p:cNvPr id="7" name="Picture 6" descr="Table&#10;&#10;Description automatically generated">
            <a:extLst>
              <a:ext uri="{FF2B5EF4-FFF2-40B4-BE49-F238E27FC236}">
                <a16:creationId xmlns:a16="http://schemas.microsoft.com/office/drawing/2014/main" id="{91715F18-4129-4E22-AD8E-B5346009D1C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85583" y="1121482"/>
            <a:ext cx="7439342" cy="2115900"/>
          </a:xfrm>
          <a:prstGeom prst="rect">
            <a:avLst/>
          </a:prstGeom>
        </p:spPr>
      </p:pic>
    </p:spTree>
    <p:extLst>
      <p:ext uri="{BB962C8B-B14F-4D97-AF65-F5344CB8AC3E}">
        <p14:creationId xmlns:p14="http://schemas.microsoft.com/office/powerpoint/2010/main" val="71612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eef, ocean floor&#10;&#10;Description automatically generated">
            <a:extLst>
              <a:ext uri="{FF2B5EF4-FFF2-40B4-BE49-F238E27FC236}">
                <a16:creationId xmlns:a16="http://schemas.microsoft.com/office/drawing/2014/main" id="{BCAEF883-06F8-4FB6-BA79-07DCBA69D879}"/>
              </a:ext>
            </a:extLst>
          </p:cNvPr>
          <p:cNvPicPr>
            <a:picLocks noChangeAspect="1"/>
          </p:cNvPicPr>
          <p:nvPr/>
        </p:nvPicPr>
        <p:blipFill rotWithShape="1">
          <a:blip r:embed="rId2" cstate="email">
            <a:alphaModFix amt="52000"/>
            <a:extLst>
              <a:ext uri="{28A0092B-C50C-407E-A947-70E740481C1C}">
                <a14:useLocalDpi xmlns:a14="http://schemas.microsoft.com/office/drawing/2010/main"/>
              </a:ext>
            </a:extLst>
          </a:blip>
          <a:srcRect/>
          <a:stretch/>
        </p:blipFill>
        <p:spPr>
          <a:xfrm>
            <a:off x="3820357" y="0"/>
            <a:ext cx="8371643" cy="6858000"/>
          </a:xfrm>
          <a:prstGeom prst="rect">
            <a:avLst/>
          </a:prstGeom>
          <a:blipFill>
            <a:blip r:embed="rId3">
              <a:alphaModFix amt="52000"/>
            </a:blip>
            <a:tile tx="0" ty="0" sx="100000" sy="100000" flip="none" algn="tl"/>
          </a:blipFill>
        </p:spPr>
      </p:pic>
      <p:sp>
        <p:nvSpPr>
          <p:cNvPr id="2" name="Rectangle 1">
            <a:extLst>
              <a:ext uri="{FF2B5EF4-FFF2-40B4-BE49-F238E27FC236}">
                <a16:creationId xmlns:a16="http://schemas.microsoft.com/office/drawing/2014/main" id="{8FAB3507-1C87-49A2-93D0-F41C357944DC}"/>
              </a:ext>
            </a:extLst>
          </p:cNvPr>
          <p:cNvSpPr/>
          <p:nvPr/>
        </p:nvSpPr>
        <p:spPr>
          <a:xfrm>
            <a:off x="256805" y="415454"/>
            <a:ext cx="11382745" cy="6111165"/>
          </a:xfrm>
          <a:prstGeom prst="rect">
            <a:avLst/>
          </a:prstGeom>
          <a:solidFill>
            <a:schemeClr val="bg1"/>
          </a:solidFill>
          <a:ln>
            <a:noFill/>
          </a:ln>
          <a:effectLst>
            <a:outerShdw blurRad="698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AU"/>
            </a:br>
            <a:endParaRPr lang="en-AU"/>
          </a:p>
        </p:txBody>
      </p:sp>
      <p:pic>
        <p:nvPicPr>
          <p:cNvPr id="3" name="Graphic 2">
            <a:extLst>
              <a:ext uri="{FF2B5EF4-FFF2-40B4-BE49-F238E27FC236}">
                <a16:creationId xmlns:a16="http://schemas.microsoft.com/office/drawing/2014/main" id="{FDC4910D-7EBE-41D5-85A1-70760ACC7FC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39140" y="1266825"/>
            <a:ext cx="6410325" cy="2905125"/>
          </a:xfrm>
          <a:prstGeom prst="rect">
            <a:avLst/>
          </a:prstGeom>
          <a:noFill/>
          <a:effectLst>
            <a:outerShdw blurRad="215900" dist="38100" sx="101000" sy="1010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E78448F-3231-46D7-A4C3-651EEABF9340}"/>
              </a:ext>
            </a:extLst>
          </p:cNvPr>
          <p:cNvSpPr>
            <a:spLocks noGrp="1"/>
          </p:cNvSpPr>
          <p:nvPr>
            <p:ph type="title"/>
          </p:nvPr>
        </p:nvSpPr>
        <p:spPr>
          <a:xfrm>
            <a:off x="358170" y="415454"/>
            <a:ext cx="9090630" cy="809334"/>
          </a:xfrm>
        </p:spPr>
        <p:txBody>
          <a:bodyPr>
            <a:normAutofit/>
          </a:bodyPr>
          <a:lstStyle/>
          <a:p>
            <a:r>
              <a:rPr lang="en-AU"/>
              <a:t>Harvest strategy capacity building</a:t>
            </a:r>
          </a:p>
        </p:txBody>
      </p:sp>
      <p:sp>
        <p:nvSpPr>
          <p:cNvPr id="7" name="TextBox 6">
            <a:extLst>
              <a:ext uri="{FF2B5EF4-FFF2-40B4-BE49-F238E27FC236}">
                <a16:creationId xmlns:a16="http://schemas.microsoft.com/office/drawing/2014/main" id="{B17318AC-25F2-47DE-84FF-AEE0606D4AF9}"/>
              </a:ext>
            </a:extLst>
          </p:cNvPr>
          <p:cNvSpPr txBox="1"/>
          <p:nvPr/>
        </p:nvSpPr>
        <p:spPr>
          <a:xfrm>
            <a:off x="506027" y="3870664"/>
            <a:ext cx="2048914" cy="2031325"/>
          </a:xfrm>
          <a:prstGeom prst="rect">
            <a:avLst/>
          </a:prstGeom>
          <a:noFill/>
        </p:spPr>
        <p:txBody>
          <a:bodyPr wrap="square" rtlCol="0">
            <a:spAutoFit/>
          </a:bodyPr>
          <a:lstStyle/>
          <a:p>
            <a:pPr marL="285750" indent="-285750">
              <a:buFont typeface="Arial" panose="020B0604020202020204" pitchFamily="34" charset="0"/>
              <a:buChar char="•"/>
            </a:pPr>
            <a:r>
              <a:rPr lang="en-AU"/>
              <a:t>Kiribati</a:t>
            </a:r>
          </a:p>
          <a:p>
            <a:pPr marL="285750" indent="-285750">
              <a:buFont typeface="Arial" panose="020B0604020202020204" pitchFamily="34" charset="0"/>
              <a:buChar char="•"/>
            </a:pPr>
            <a:r>
              <a:rPr lang="en-AU"/>
              <a:t>FSM</a:t>
            </a:r>
          </a:p>
          <a:p>
            <a:pPr marL="285750" indent="-285750">
              <a:buFont typeface="Arial" panose="020B0604020202020204" pitchFamily="34" charset="0"/>
              <a:buChar char="•"/>
            </a:pPr>
            <a:r>
              <a:rPr lang="en-AU"/>
              <a:t>Marshalls</a:t>
            </a:r>
          </a:p>
          <a:p>
            <a:pPr marL="285750" indent="-285750">
              <a:buFont typeface="Arial" panose="020B0604020202020204" pitchFamily="34" charset="0"/>
              <a:buChar char="•"/>
            </a:pPr>
            <a:r>
              <a:rPr lang="en-AU"/>
              <a:t>Fiji</a:t>
            </a:r>
          </a:p>
          <a:p>
            <a:pPr marL="285750" indent="-285750">
              <a:buFont typeface="Arial" panose="020B0604020202020204" pitchFamily="34" charset="0"/>
              <a:buChar char="•"/>
            </a:pPr>
            <a:r>
              <a:rPr lang="en-AU"/>
              <a:t>Tonga</a:t>
            </a:r>
          </a:p>
          <a:p>
            <a:pPr marL="285750" indent="-285750">
              <a:buFont typeface="Arial" panose="020B0604020202020204" pitchFamily="34" charset="0"/>
              <a:buChar char="•"/>
            </a:pPr>
            <a:r>
              <a:rPr lang="en-AU"/>
              <a:t>PNG</a:t>
            </a:r>
          </a:p>
          <a:p>
            <a:pPr marL="285750" indent="-285750">
              <a:buFont typeface="Arial" panose="020B0604020202020204" pitchFamily="34" charset="0"/>
              <a:buChar char="•"/>
            </a:pPr>
            <a:r>
              <a:rPr lang="en-AU"/>
              <a:t>Cook Islands</a:t>
            </a:r>
          </a:p>
        </p:txBody>
      </p:sp>
      <p:sp>
        <p:nvSpPr>
          <p:cNvPr id="8" name="TextBox 7">
            <a:extLst>
              <a:ext uri="{FF2B5EF4-FFF2-40B4-BE49-F238E27FC236}">
                <a16:creationId xmlns:a16="http://schemas.microsoft.com/office/drawing/2014/main" id="{DC07A420-1307-4390-B1B9-79B0042BB863}"/>
              </a:ext>
            </a:extLst>
          </p:cNvPr>
          <p:cNvSpPr txBox="1"/>
          <p:nvPr/>
        </p:nvSpPr>
        <p:spPr>
          <a:xfrm>
            <a:off x="2307916" y="3872360"/>
            <a:ext cx="2875948" cy="1754326"/>
          </a:xfrm>
          <a:prstGeom prst="rect">
            <a:avLst/>
          </a:prstGeom>
          <a:noFill/>
        </p:spPr>
        <p:txBody>
          <a:bodyPr wrap="square" rtlCol="0">
            <a:spAutoFit/>
          </a:bodyPr>
          <a:lstStyle/>
          <a:p>
            <a:pPr marL="285750" indent="-285750">
              <a:buFont typeface="Arial" panose="020B0604020202020204" pitchFamily="34" charset="0"/>
              <a:buChar char="•"/>
            </a:pPr>
            <a:r>
              <a:rPr lang="en-AU"/>
              <a:t>New Caledonia</a:t>
            </a:r>
          </a:p>
          <a:p>
            <a:pPr marL="285750" indent="-285750">
              <a:buFont typeface="Arial" panose="020B0604020202020204" pitchFamily="34" charset="0"/>
              <a:buChar char="•"/>
            </a:pPr>
            <a:r>
              <a:rPr lang="en-AU"/>
              <a:t>Tuvalu</a:t>
            </a:r>
          </a:p>
          <a:p>
            <a:pPr marL="285750" indent="-285750">
              <a:buFont typeface="Arial" panose="020B0604020202020204" pitchFamily="34" charset="0"/>
              <a:buChar char="•"/>
            </a:pPr>
            <a:r>
              <a:rPr lang="en-AU"/>
              <a:t>Solomon Islands</a:t>
            </a:r>
          </a:p>
          <a:p>
            <a:pPr marL="285750" indent="-285750">
              <a:buFont typeface="Arial" panose="020B0604020202020204" pitchFamily="34" charset="0"/>
              <a:buChar char="•"/>
            </a:pPr>
            <a:r>
              <a:rPr lang="en-AU"/>
              <a:t>Palau</a:t>
            </a:r>
          </a:p>
          <a:p>
            <a:pPr marL="285750" indent="-285750">
              <a:buFont typeface="Arial" panose="020B0604020202020204" pitchFamily="34" charset="0"/>
              <a:buChar char="•"/>
            </a:pPr>
            <a:r>
              <a:rPr lang="en-AU"/>
              <a:t>Various sub-regional events</a:t>
            </a:r>
          </a:p>
        </p:txBody>
      </p:sp>
      <p:pic>
        <p:nvPicPr>
          <p:cNvPr id="10" name="Picture 9" descr="Graphical user interface&#10;&#10;Description automatically generated">
            <a:extLst>
              <a:ext uri="{FF2B5EF4-FFF2-40B4-BE49-F238E27FC236}">
                <a16:creationId xmlns:a16="http://schemas.microsoft.com/office/drawing/2014/main" id="{7B272265-2D7F-47F3-BBEE-0F0EC7B30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6875" y="4313177"/>
            <a:ext cx="4762602" cy="2181461"/>
          </a:xfrm>
          <a:prstGeom prst="rect">
            <a:avLst/>
          </a:prstGeom>
        </p:spPr>
      </p:pic>
    </p:spTree>
    <p:extLst>
      <p:ext uri="{BB962C8B-B14F-4D97-AF65-F5344CB8AC3E}">
        <p14:creationId xmlns:p14="http://schemas.microsoft.com/office/powerpoint/2010/main" val="3029473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eef, ocean floor&#10;&#10;Description automatically generated">
            <a:extLst>
              <a:ext uri="{FF2B5EF4-FFF2-40B4-BE49-F238E27FC236}">
                <a16:creationId xmlns:a16="http://schemas.microsoft.com/office/drawing/2014/main" id="{71D2FB89-D740-4DA6-B75E-E5B4E5980B07}"/>
              </a:ext>
            </a:extLst>
          </p:cNvPr>
          <p:cNvPicPr>
            <a:picLocks noChangeAspect="1"/>
          </p:cNvPicPr>
          <p:nvPr/>
        </p:nvPicPr>
        <p:blipFill rotWithShape="1">
          <a:blip r:embed="rId2" cstate="email">
            <a:alphaModFix amt="52000"/>
            <a:extLst>
              <a:ext uri="{28A0092B-C50C-407E-A947-70E740481C1C}">
                <a14:useLocalDpi xmlns:a14="http://schemas.microsoft.com/office/drawing/2010/main"/>
              </a:ext>
            </a:extLst>
          </a:blip>
          <a:srcRect/>
          <a:stretch/>
        </p:blipFill>
        <p:spPr>
          <a:xfrm>
            <a:off x="0" y="0"/>
            <a:ext cx="8371643" cy="6858000"/>
          </a:xfrm>
          <a:prstGeom prst="rect">
            <a:avLst/>
          </a:prstGeom>
          <a:blipFill>
            <a:blip r:embed="rId3">
              <a:alphaModFix amt="52000"/>
            </a:blip>
            <a:tile tx="0" ty="0" sx="100000" sy="100000" flip="none" algn="tl"/>
          </a:blipFill>
        </p:spPr>
      </p:pic>
      <p:sp>
        <p:nvSpPr>
          <p:cNvPr id="5" name="Rectangle 4">
            <a:extLst>
              <a:ext uri="{FF2B5EF4-FFF2-40B4-BE49-F238E27FC236}">
                <a16:creationId xmlns:a16="http://schemas.microsoft.com/office/drawing/2014/main" id="{0BFF2D32-727D-4D4A-A3A2-AA4051C69635}"/>
              </a:ext>
            </a:extLst>
          </p:cNvPr>
          <p:cNvSpPr/>
          <p:nvPr/>
        </p:nvSpPr>
        <p:spPr>
          <a:xfrm>
            <a:off x="853470" y="333375"/>
            <a:ext cx="11233755" cy="6115050"/>
          </a:xfrm>
          <a:prstGeom prst="rect">
            <a:avLst/>
          </a:prstGeom>
          <a:solidFill>
            <a:schemeClr val="bg1"/>
          </a:solidFill>
          <a:ln>
            <a:noFill/>
          </a:ln>
          <a:effectLst>
            <a:outerShdw blurRad="266700" dist="38100" dir="10800000" sx="103000" sy="103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group of people sitting in a stadium&#10;&#10;Description automatically generated with low confidence">
            <a:extLst>
              <a:ext uri="{FF2B5EF4-FFF2-40B4-BE49-F238E27FC236}">
                <a16:creationId xmlns:a16="http://schemas.microsoft.com/office/drawing/2014/main" id="{07984A60-541E-4547-AF59-C70400EDB1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5813" y="333375"/>
            <a:ext cx="5961412" cy="3539430"/>
          </a:xfrm>
          <a:prstGeom prst="rect">
            <a:avLst/>
          </a:prstGeom>
        </p:spPr>
      </p:pic>
      <p:sp>
        <p:nvSpPr>
          <p:cNvPr id="8" name="Title 1">
            <a:extLst>
              <a:ext uri="{FF2B5EF4-FFF2-40B4-BE49-F238E27FC236}">
                <a16:creationId xmlns:a16="http://schemas.microsoft.com/office/drawing/2014/main" id="{ADA700B5-E78D-4B9A-AD9A-5E0F7485430A}"/>
              </a:ext>
            </a:extLst>
          </p:cNvPr>
          <p:cNvSpPr>
            <a:spLocks noGrp="1"/>
          </p:cNvSpPr>
          <p:nvPr>
            <p:ph type="title"/>
          </p:nvPr>
        </p:nvSpPr>
        <p:spPr>
          <a:xfrm>
            <a:off x="948720" y="510098"/>
            <a:ext cx="5023307" cy="809334"/>
          </a:xfrm>
        </p:spPr>
        <p:txBody>
          <a:bodyPr>
            <a:normAutofit/>
          </a:bodyPr>
          <a:lstStyle/>
          <a:p>
            <a:r>
              <a:rPr lang="en-AU"/>
              <a:t>Sub-regional support</a:t>
            </a:r>
          </a:p>
        </p:txBody>
      </p:sp>
      <p:sp>
        <p:nvSpPr>
          <p:cNvPr id="9" name="TextBox 8">
            <a:extLst>
              <a:ext uri="{FF2B5EF4-FFF2-40B4-BE49-F238E27FC236}">
                <a16:creationId xmlns:a16="http://schemas.microsoft.com/office/drawing/2014/main" id="{708EAA77-A11F-493C-9AFD-4F81E9D95DBF}"/>
              </a:ext>
            </a:extLst>
          </p:cNvPr>
          <p:cNvSpPr txBox="1"/>
          <p:nvPr/>
        </p:nvSpPr>
        <p:spPr>
          <a:xfrm>
            <a:off x="1022449" y="1652807"/>
            <a:ext cx="4730651" cy="3046988"/>
          </a:xfrm>
          <a:prstGeom prst="rect">
            <a:avLst/>
          </a:prstGeom>
          <a:noFill/>
        </p:spPr>
        <p:txBody>
          <a:bodyPr wrap="square" rtlCol="0">
            <a:spAutoFit/>
          </a:bodyPr>
          <a:lstStyle/>
          <a:p>
            <a:pPr marL="285750" indent="-285750">
              <a:buFont typeface="Arial" panose="020B0604020202020204" pitchFamily="34" charset="0"/>
              <a:buChar char="•"/>
            </a:pPr>
            <a:r>
              <a:rPr lang="en-AU" sz="2400"/>
              <a:t>Provide support to FFA / PNA</a:t>
            </a:r>
          </a:p>
          <a:p>
            <a:endParaRPr lang="en-AU" sz="1200"/>
          </a:p>
          <a:p>
            <a:pPr marL="285750" indent="-285750">
              <a:buFont typeface="Arial" panose="020B0604020202020204" pitchFamily="34" charset="0"/>
              <a:buChar char="•"/>
            </a:pPr>
            <a:r>
              <a:rPr lang="en-AU" sz="2400"/>
              <a:t>Help interpret scientific results</a:t>
            </a:r>
          </a:p>
          <a:p>
            <a:endParaRPr lang="en-AU" sz="1200"/>
          </a:p>
          <a:p>
            <a:pPr marL="285750" indent="-285750">
              <a:buFont typeface="Arial" panose="020B0604020202020204" pitchFamily="34" charset="0"/>
              <a:buChar char="•"/>
            </a:pPr>
            <a:r>
              <a:rPr lang="en-AU" sz="2400"/>
              <a:t>Help formulate management recommendations</a:t>
            </a:r>
          </a:p>
          <a:p>
            <a:endParaRPr lang="en-AU" sz="1200"/>
          </a:p>
          <a:p>
            <a:pPr marL="285750" indent="-285750">
              <a:buFont typeface="Arial" panose="020B0604020202020204" pitchFamily="34" charset="0"/>
              <a:buChar char="•"/>
            </a:pPr>
            <a:r>
              <a:rPr lang="en-AU" sz="2400" b="1"/>
              <a:t>Scientific committee meetings</a:t>
            </a:r>
          </a:p>
          <a:p>
            <a:endParaRPr lang="en-AU" sz="1200"/>
          </a:p>
          <a:p>
            <a:pPr marL="285750" indent="-285750">
              <a:buFont typeface="Arial" panose="020B0604020202020204" pitchFamily="34" charset="0"/>
              <a:buChar char="•"/>
            </a:pPr>
            <a:r>
              <a:rPr lang="en-AU" sz="2400" b="1">
                <a:latin typeface="Calibri" panose="020F0502020204030204" pitchFamily="34" charset="0"/>
                <a:cs typeface="Times New Roman" panose="02020603050405020304" pitchFamily="18" charset="0"/>
              </a:rPr>
              <a:t>WCPFC commission meeting</a:t>
            </a:r>
            <a:endParaRPr lang="en-AU" sz="2400"/>
          </a:p>
        </p:txBody>
      </p:sp>
      <p:pic>
        <p:nvPicPr>
          <p:cNvPr id="10" name="Picture 9" descr="Graphical user interface, website&#10;&#10;Description automatically generated">
            <a:extLst>
              <a:ext uri="{FF2B5EF4-FFF2-40B4-BE49-F238E27FC236}">
                <a16:creationId xmlns:a16="http://schemas.microsoft.com/office/drawing/2014/main" id="{B18E62E6-9941-4512-9333-A6FC6BF3D1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3946952"/>
            <a:ext cx="5961412" cy="2427326"/>
          </a:xfrm>
          <a:prstGeom prst="rect">
            <a:avLst/>
          </a:prstGeom>
          <a:effectLst>
            <a:outerShdw blurRad="177800" dist="38100" dir="8100000" sx="102000" sy="102000" algn="tr" rotWithShape="0">
              <a:prstClr val="black">
                <a:alpha val="40000"/>
              </a:prstClr>
            </a:outerShdw>
          </a:effectLst>
        </p:spPr>
      </p:pic>
    </p:spTree>
    <p:extLst>
      <p:ext uri="{BB962C8B-B14F-4D97-AF65-F5344CB8AC3E}">
        <p14:creationId xmlns:p14="http://schemas.microsoft.com/office/powerpoint/2010/main" val="2563533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eef, ocean floor&#10;&#10;Description automatically generated">
            <a:extLst>
              <a:ext uri="{FF2B5EF4-FFF2-40B4-BE49-F238E27FC236}">
                <a16:creationId xmlns:a16="http://schemas.microsoft.com/office/drawing/2014/main" id="{BCAEF883-06F8-4FB6-BA79-07DCBA69D879}"/>
              </a:ext>
            </a:extLst>
          </p:cNvPr>
          <p:cNvPicPr>
            <a:picLocks noChangeAspect="1"/>
          </p:cNvPicPr>
          <p:nvPr/>
        </p:nvPicPr>
        <p:blipFill rotWithShape="1">
          <a:blip r:embed="rId2" cstate="email">
            <a:alphaModFix amt="52000"/>
            <a:extLst>
              <a:ext uri="{28A0092B-C50C-407E-A947-70E740481C1C}">
                <a14:useLocalDpi xmlns:a14="http://schemas.microsoft.com/office/drawing/2010/main"/>
              </a:ext>
            </a:extLst>
          </a:blip>
          <a:srcRect/>
          <a:stretch/>
        </p:blipFill>
        <p:spPr>
          <a:xfrm>
            <a:off x="3820357" y="0"/>
            <a:ext cx="8371643" cy="6858000"/>
          </a:xfrm>
          <a:prstGeom prst="rect">
            <a:avLst/>
          </a:prstGeom>
          <a:blipFill>
            <a:blip r:embed="rId3">
              <a:alphaModFix amt="52000"/>
            </a:blip>
            <a:tile tx="0" ty="0" sx="100000" sy="100000" flip="none" algn="tl"/>
          </a:blipFill>
        </p:spPr>
      </p:pic>
      <p:sp>
        <p:nvSpPr>
          <p:cNvPr id="2" name="Rectangle 1">
            <a:extLst>
              <a:ext uri="{FF2B5EF4-FFF2-40B4-BE49-F238E27FC236}">
                <a16:creationId xmlns:a16="http://schemas.microsoft.com/office/drawing/2014/main" id="{8FAB3507-1C87-49A2-93D0-F41C357944DC}"/>
              </a:ext>
            </a:extLst>
          </p:cNvPr>
          <p:cNvSpPr/>
          <p:nvPr/>
        </p:nvSpPr>
        <p:spPr>
          <a:xfrm>
            <a:off x="256805" y="415454"/>
            <a:ext cx="11382745" cy="6111165"/>
          </a:xfrm>
          <a:prstGeom prst="rect">
            <a:avLst/>
          </a:prstGeom>
          <a:solidFill>
            <a:schemeClr val="bg1"/>
          </a:solidFill>
          <a:ln>
            <a:noFill/>
          </a:ln>
          <a:effectLst>
            <a:outerShdw blurRad="698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AU"/>
            </a:br>
            <a:endParaRPr lang="en-AU"/>
          </a:p>
        </p:txBody>
      </p:sp>
      <p:sp>
        <p:nvSpPr>
          <p:cNvPr id="11" name="Title 1">
            <a:extLst>
              <a:ext uri="{FF2B5EF4-FFF2-40B4-BE49-F238E27FC236}">
                <a16:creationId xmlns:a16="http://schemas.microsoft.com/office/drawing/2014/main" id="{DE8DF96C-4ED4-415D-9D40-0342DCBF34C9}"/>
              </a:ext>
            </a:extLst>
          </p:cNvPr>
          <p:cNvSpPr>
            <a:spLocks noGrp="1"/>
          </p:cNvSpPr>
          <p:nvPr>
            <p:ph type="title"/>
          </p:nvPr>
        </p:nvSpPr>
        <p:spPr>
          <a:xfrm>
            <a:off x="386893" y="415454"/>
            <a:ext cx="9715549" cy="809334"/>
          </a:xfrm>
        </p:spPr>
        <p:txBody>
          <a:bodyPr>
            <a:normAutofit fontScale="90000"/>
          </a:bodyPr>
          <a:lstStyle/>
          <a:p>
            <a:r>
              <a:rPr lang="en-AU"/>
              <a:t>Pacific Islands Fisheries Professional Program </a:t>
            </a:r>
          </a:p>
        </p:txBody>
      </p:sp>
      <p:pic>
        <p:nvPicPr>
          <p:cNvPr id="12" name="Content Placeholder 4" descr="A group of people standing outside&#10;&#10;Description automatically generated with low confidence">
            <a:extLst>
              <a:ext uri="{FF2B5EF4-FFF2-40B4-BE49-F238E27FC236}">
                <a16:creationId xmlns:a16="http://schemas.microsoft.com/office/drawing/2014/main" id="{DCF5C4D2-E8E8-447F-A2D2-03F90784C8FA}"/>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508923" y="2320932"/>
            <a:ext cx="3348511" cy="3979069"/>
          </a:xfrm>
        </p:spPr>
      </p:pic>
      <p:sp>
        <p:nvSpPr>
          <p:cNvPr id="13" name="TextBox 12">
            <a:extLst>
              <a:ext uri="{FF2B5EF4-FFF2-40B4-BE49-F238E27FC236}">
                <a16:creationId xmlns:a16="http://schemas.microsoft.com/office/drawing/2014/main" id="{330BA388-3F70-4AE5-8E1F-036173279AB6}"/>
              </a:ext>
            </a:extLst>
          </p:cNvPr>
          <p:cNvSpPr txBox="1"/>
          <p:nvPr/>
        </p:nvSpPr>
        <p:spPr>
          <a:xfrm>
            <a:off x="3730343" y="1372904"/>
            <a:ext cx="3438525" cy="1200329"/>
          </a:xfrm>
          <a:prstGeom prst="rect">
            <a:avLst/>
          </a:prstGeom>
          <a:noFill/>
        </p:spPr>
        <p:txBody>
          <a:bodyPr wrap="square" rtlCol="0">
            <a:spAutoFit/>
          </a:bodyPr>
          <a:lstStyle/>
          <a:p>
            <a:pPr marL="285750" indent="-285750">
              <a:buFont typeface="Arial" panose="020B0604020202020204" pitchFamily="34" charset="0"/>
              <a:buChar char="•"/>
            </a:pPr>
            <a:r>
              <a:rPr lang="en-AU"/>
              <a:t>Workplace-based attachment and trainings involving participants working in one of FAMEs offices.</a:t>
            </a:r>
          </a:p>
        </p:txBody>
      </p:sp>
      <p:pic>
        <p:nvPicPr>
          <p:cNvPr id="5" name="Picture 4" descr="A person posing for a picture&#10;&#10;Description automatically generated with medium confidence">
            <a:extLst>
              <a:ext uri="{FF2B5EF4-FFF2-40B4-BE49-F238E27FC236}">
                <a16:creationId xmlns:a16="http://schemas.microsoft.com/office/drawing/2014/main" id="{6CC91597-6C09-4304-AFFF-A746FDD8B9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89072" y="3321893"/>
            <a:ext cx="3070080" cy="2850154"/>
          </a:xfrm>
          <a:prstGeom prst="rect">
            <a:avLst/>
          </a:prstGeom>
        </p:spPr>
      </p:pic>
      <p:pic>
        <p:nvPicPr>
          <p:cNvPr id="7" name="Picture 6" descr="A group of people posing for the camera&#10;&#10;Description automatically generated with medium confidence">
            <a:extLst>
              <a:ext uri="{FF2B5EF4-FFF2-40B4-BE49-F238E27FC236}">
                <a16:creationId xmlns:a16="http://schemas.microsoft.com/office/drawing/2014/main" id="{F30B0C32-51C1-4549-B53D-E4487DF024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52457" y="3121305"/>
            <a:ext cx="4629111" cy="3262777"/>
          </a:xfrm>
          <a:prstGeom prst="rect">
            <a:avLst/>
          </a:prstGeom>
        </p:spPr>
      </p:pic>
      <p:sp>
        <p:nvSpPr>
          <p:cNvPr id="14" name="TextBox 13">
            <a:extLst>
              <a:ext uri="{FF2B5EF4-FFF2-40B4-BE49-F238E27FC236}">
                <a16:creationId xmlns:a16="http://schemas.microsoft.com/office/drawing/2014/main" id="{8515E5B2-7355-4899-A6D8-F27D1F1B8FF2}"/>
              </a:ext>
            </a:extLst>
          </p:cNvPr>
          <p:cNvSpPr txBox="1"/>
          <p:nvPr/>
        </p:nvSpPr>
        <p:spPr>
          <a:xfrm>
            <a:off x="7330972" y="1378492"/>
            <a:ext cx="3438525" cy="646331"/>
          </a:xfrm>
          <a:prstGeom prst="rect">
            <a:avLst/>
          </a:prstGeom>
          <a:noFill/>
        </p:spPr>
        <p:txBody>
          <a:bodyPr wrap="square" rtlCol="0">
            <a:spAutoFit/>
          </a:bodyPr>
          <a:lstStyle/>
          <a:p>
            <a:pPr marL="285750" indent="-285750">
              <a:buFont typeface="Arial" panose="020B0604020202020204" pitchFamily="34" charset="0"/>
              <a:buChar char="•"/>
            </a:pPr>
            <a:r>
              <a:rPr lang="en-AU"/>
              <a:t>Focus on specific pieces of work, with 1-year attachments </a:t>
            </a:r>
          </a:p>
        </p:txBody>
      </p:sp>
      <p:sp>
        <p:nvSpPr>
          <p:cNvPr id="3" name="TextBox 2">
            <a:extLst>
              <a:ext uri="{FF2B5EF4-FFF2-40B4-BE49-F238E27FC236}">
                <a16:creationId xmlns:a16="http://schemas.microsoft.com/office/drawing/2014/main" id="{FD57F136-EB67-45EB-A41F-1A76DD94D24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351751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A25463-0620-47A2-9098-D46C494A0CE6}"/>
              </a:ext>
            </a:extLst>
          </p:cNvPr>
          <p:cNvPicPr>
            <a:picLocks noChangeAspect="1"/>
          </p:cNvPicPr>
          <p:nvPr/>
        </p:nvPicPr>
        <p:blipFill>
          <a:blip r:embed="rId2"/>
          <a:stretch>
            <a:fillRect/>
          </a:stretch>
        </p:blipFill>
        <p:spPr>
          <a:xfrm>
            <a:off x="200514" y="318853"/>
            <a:ext cx="11665421" cy="6360291"/>
          </a:xfrm>
          <a:prstGeom prst="rect">
            <a:avLst/>
          </a:prstGeom>
        </p:spPr>
      </p:pic>
    </p:spTree>
    <p:extLst>
      <p:ext uri="{BB962C8B-B14F-4D97-AF65-F5344CB8AC3E}">
        <p14:creationId xmlns:p14="http://schemas.microsoft.com/office/powerpoint/2010/main" val="263446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C1F6BE7-944C-4469-96EE-31BB7B775B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19775"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A43EA0C-DF7C-475A-8F17-AE7DFB8A5973}"/>
              </a:ext>
            </a:extLst>
          </p:cNvPr>
          <p:cNvSpPr/>
          <p:nvPr/>
        </p:nvSpPr>
        <p:spPr>
          <a:xfrm>
            <a:off x="2909887" y="214009"/>
            <a:ext cx="1653702" cy="1138136"/>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4" name="Picture 10">
            <a:extLst>
              <a:ext uri="{FF2B5EF4-FFF2-40B4-BE49-F238E27FC236}">
                <a16:creationId xmlns:a16="http://schemas.microsoft.com/office/drawing/2014/main" id="{D993D72D-25CF-4238-853C-7C43C4F781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6985" y="3147631"/>
            <a:ext cx="5545015" cy="3710369"/>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1">
            <a:extLst>
              <a:ext uri="{FF2B5EF4-FFF2-40B4-BE49-F238E27FC236}">
                <a16:creationId xmlns:a16="http://schemas.microsoft.com/office/drawing/2014/main" id="{877AABF3-AF50-4D4D-8CF2-A0014C016E53}"/>
              </a:ext>
            </a:extLst>
          </p:cNvPr>
          <p:cNvSpPr/>
          <p:nvPr/>
        </p:nvSpPr>
        <p:spPr>
          <a:xfrm>
            <a:off x="9381823" y="5386844"/>
            <a:ext cx="984308" cy="7637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7634C986-1E3F-4F78-AC1D-C48B939B989E}"/>
              </a:ext>
            </a:extLst>
          </p:cNvPr>
          <p:cNvPicPr>
            <a:picLocks noChangeAspect="1"/>
          </p:cNvPicPr>
          <p:nvPr/>
        </p:nvPicPr>
        <p:blipFill>
          <a:blip r:embed="rId5"/>
          <a:stretch>
            <a:fillRect/>
          </a:stretch>
        </p:blipFill>
        <p:spPr>
          <a:xfrm>
            <a:off x="353591" y="3323667"/>
            <a:ext cx="4467525" cy="3534333"/>
          </a:xfrm>
          <a:prstGeom prst="rect">
            <a:avLst/>
          </a:prstGeom>
        </p:spPr>
      </p:pic>
      <p:sp>
        <p:nvSpPr>
          <p:cNvPr id="10" name="TextBox 9">
            <a:extLst>
              <a:ext uri="{FF2B5EF4-FFF2-40B4-BE49-F238E27FC236}">
                <a16:creationId xmlns:a16="http://schemas.microsoft.com/office/drawing/2014/main" id="{4BACCCF5-E3E1-4336-AD97-50C8141E65ED}"/>
              </a:ext>
            </a:extLst>
          </p:cNvPr>
          <p:cNvSpPr txBox="1"/>
          <p:nvPr/>
        </p:nvSpPr>
        <p:spPr>
          <a:xfrm>
            <a:off x="4563589" y="4827194"/>
            <a:ext cx="2041746" cy="1323439"/>
          </a:xfrm>
          <a:prstGeom prst="rect">
            <a:avLst/>
          </a:prstGeom>
          <a:noFill/>
        </p:spPr>
        <p:txBody>
          <a:bodyPr wrap="square" rtlCol="0">
            <a:spAutoFit/>
          </a:bodyPr>
          <a:lstStyle/>
          <a:p>
            <a:pPr algn="ctr"/>
            <a:r>
              <a:rPr lang="en-AU" sz="4000" dirty="0"/>
              <a:t>Archival tags</a:t>
            </a:r>
            <a:endParaRPr lang="fr-FR" sz="4000" dirty="0"/>
          </a:p>
        </p:txBody>
      </p:sp>
      <p:pic>
        <p:nvPicPr>
          <p:cNvPr id="12" name="Picture 11">
            <a:extLst>
              <a:ext uri="{FF2B5EF4-FFF2-40B4-BE49-F238E27FC236}">
                <a16:creationId xmlns:a16="http://schemas.microsoft.com/office/drawing/2014/main" id="{CB20999A-7D78-47D8-9DA8-DF3B1909D4CA}"/>
              </a:ext>
            </a:extLst>
          </p:cNvPr>
          <p:cNvPicPr>
            <a:picLocks noChangeAspect="1"/>
          </p:cNvPicPr>
          <p:nvPr/>
        </p:nvPicPr>
        <p:blipFill rotWithShape="1">
          <a:blip r:embed="rId6"/>
          <a:srcRect l="1522" t="52084" r="50287" b="5826"/>
          <a:stretch/>
        </p:blipFill>
        <p:spPr>
          <a:xfrm>
            <a:off x="6391072" y="97277"/>
            <a:ext cx="5504560" cy="2874523"/>
          </a:xfrm>
          <a:prstGeom prst="rect">
            <a:avLst/>
          </a:prstGeom>
        </p:spPr>
      </p:pic>
      <p:pic>
        <p:nvPicPr>
          <p:cNvPr id="1032" name="Picture 8">
            <a:extLst>
              <a:ext uri="{FF2B5EF4-FFF2-40B4-BE49-F238E27FC236}">
                <a16:creationId xmlns:a16="http://schemas.microsoft.com/office/drawing/2014/main" id="{E1D8302E-D1B7-4A3E-A38C-8B23B3D7EF4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3067" y="38178"/>
            <a:ext cx="6620818" cy="519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FF3F54-E9D2-4DB8-B271-223FD8EB8C95}"/>
              </a:ext>
            </a:extLst>
          </p:cNvPr>
          <p:cNvSpPr txBox="1"/>
          <p:nvPr/>
        </p:nvSpPr>
        <p:spPr>
          <a:xfrm>
            <a:off x="8769000" y="1701081"/>
            <a:ext cx="3194261" cy="1323439"/>
          </a:xfrm>
          <a:prstGeom prst="rect">
            <a:avLst/>
          </a:prstGeom>
          <a:noFill/>
        </p:spPr>
        <p:txBody>
          <a:bodyPr wrap="square" rtlCol="0">
            <a:spAutoFit/>
          </a:bodyPr>
          <a:lstStyle/>
          <a:p>
            <a:pPr algn="ctr"/>
            <a:r>
              <a:rPr lang="en-AU" sz="4000" dirty="0"/>
              <a:t>Conventional tags</a:t>
            </a:r>
            <a:endParaRPr lang="fr-FR" sz="4000" dirty="0"/>
          </a:p>
        </p:txBody>
      </p:sp>
    </p:spTree>
    <p:extLst>
      <p:ext uri="{BB962C8B-B14F-4D97-AF65-F5344CB8AC3E}">
        <p14:creationId xmlns:p14="http://schemas.microsoft.com/office/powerpoint/2010/main" val="322803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79D7E2-CC80-48A2-9D4A-A3495A5C6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5905145" cy="4838701"/>
          </a:xfrm>
          <a:prstGeom prst="rect">
            <a:avLst/>
          </a:prstGeom>
        </p:spPr>
      </p:pic>
      <p:pic>
        <p:nvPicPr>
          <p:cNvPr id="7" name="Picture 6">
            <a:extLst>
              <a:ext uri="{FF2B5EF4-FFF2-40B4-BE49-F238E27FC236}">
                <a16:creationId xmlns:a16="http://schemas.microsoft.com/office/drawing/2014/main" id="{0780BAA7-B577-4CB9-9BC7-FFE4B96D2A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5146" y="2517780"/>
            <a:ext cx="6259244" cy="4340221"/>
          </a:xfrm>
          <a:prstGeom prst="rect">
            <a:avLst/>
          </a:prstGeom>
          <a:ln>
            <a:solidFill>
              <a:schemeClr val="bg1"/>
            </a:solidFill>
          </a:ln>
        </p:spPr>
      </p:pic>
      <p:sp>
        <p:nvSpPr>
          <p:cNvPr id="8" name="TextBox 7">
            <a:extLst>
              <a:ext uri="{FF2B5EF4-FFF2-40B4-BE49-F238E27FC236}">
                <a16:creationId xmlns:a16="http://schemas.microsoft.com/office/drawing/2014/main" id="{7A300204-AB3D-4F69-9F4D-B0CF35B6F480}"/>
              </a:ext>
            </a:extLst>
          </p:cNvPr>
          <p:cNvSpPr txBox="1"/>
          <p:nvPr/>
        </p:nvSpPr>
        <p:spPr>
          <a:xfrm>
            <a:off x="330207" y="172421"/>
            <a:ext cx="4063933" cy="769441"/>
          </a:xfrm>
          <a:prstGeom prst="rect">
            <a:avLst/>
          </a:prstGeom>
          <a:noFill/>
        </p:spPr>
        <p:txBody>
          <a:bodyPr wrap="none" rtlCol="0">
            <a:spAutoFit/>
          </a:bodyPr>
          <a:lstStyle/>
          <a:p>
            <a:r>
              <a:rPr lang="en-AU" sz="4400" b="1">
                <a:solidFill>
                  <a:schemeClr val="bg1"/>
                </a:solidFill>
                <a:effectLst>
                  <a:outerShdw blurRad="38100" dist="38100" dir="2700000" algn="tl">
                    <a:srgbClr val="000000">
                      <a:alpha val="43137"/>
                    </a:srgbClr>
                  </a:outerShdw>
                </a:effectLst>
              </a:rPr>
              <a:t>2019 WP5 cruise</a:t>
            </a:r>
            <a:endParaRPr lang="fr-FR" sz="4400" b="1">
              <a:solidFill>
                <a:schemeClr val="bg1"/>
              </a:solidFill>
              <a:effectLst>
                <a:outerShdw blurRad="38100" dist="38100" dir="2700000" algn="tl">
                  <a:srgbClr val="000000">
                    <a:alpha val="43137"/>
                  </a:srgbClr>
                </a:outerShdw>
              </a:effectLst>
            </a:endParaRPr>
          </a:p>
        </p:txBody>
      </p:sp>
      <p:sp>
        <p:nvSpPr>
          <p:cNvPr id="12" name="TextBox 2">
            <a:extLst>
              <a:ext uri="{FF2B5EF4-FFF2-40B4-BE49-F238E27FC236}">
                <a16:creationId xmlns:a16="http://schemas.microsoft.com/office/drawing/2014/main" id="{351E778A-071C-42A0-80EF-3CA528181CB3}"/>
              </a:ext>
            </a:extLst>
          </p:cNvPr>
          <p:cNvSpPr txBox="1"/>
          <p:nvPr/>
        </p:nvSpPr>
        <p:spPr>
          <a:xfrm>
            <a:off x="330207" y="4973150"/>
            <a:ext cx="3474862" cy="2246769"/>
          </a:xfrm>
          <a:prstGeom prst="rect">
            <a:avLst/>
          </a:prstGeom>
          <a:noFill/>
        </p:spPr>
        <p:txBody>
          <a:bodyPr wrap="none" rtlCol="0">
            <a:spAutoFit/>
          </a:bodyPr>
          <a:lstStyle/>
          <a:p>
            <a:pPr marL="457200" indent="-457200">
              <a:buFont typeface="Arial" panose="020B0604020202020204" pitchFamily="34" charset="0"/>
              <a:buChar char="•"/>
            </a:pPr>
            <a:r>
              <a:rPr lang="en-AU" sz="2800">
                <a:latin typeface="Calibri" panose="020F0502020204030204" pitchFamily="34" charset="0"/>
                <a:cs typeface="Calibri" panose="020F0502020204030204" pitchFamily="34" charset="0"/>
              </a:rPr>
              <a:t>PNG, Palau, FSM</a:t>
            </a:r>
          </a:p>
          <a:p>
            <a:pPr marL="457200" indent="-457200">
              <a:buFont typeface="Arial" panose="020B0604020202020204" pitchFamily="34" charset="0"/>
              <a:buChar char="•"/>
            </a:pPr>
            <a:r>
              <a:rPr lang="en-AU" sz="2800">
                <a:latin typeface="Calibri" panose="020F0502020204030204" pitchFamily="34" charset="0"/>
                <a:cs typeface="Calibri" panose="020F0502020204030204" pitchFamily="34" charset="0"/>
              </a:rPr>
              <a:t>59 days at sea</a:t>
            </a:r>
          </a:p>
          <a:p>
            <a:pPr marL="457200" indent="-457200">
              <a:buFont typeface="Arial" panose="020B0604020202020204" pitchFamily="34" charset="0"/>
              <a:buChar char="•"/>
            </a:pPr>
            <a:r>
              <a:rPr lang="en-AU" sz="2800">
                <a:latin typeface="Calibri" panose="020F0502020204030204" pitchFamily="34" charset="0"/>
                <a:cs typeface="Calibri" panose="020F0502020204030204" pitchFamily="34" charset="0"/>
              </a:rPr>
              <a:t>16,616 tuna tagged</a:t>
            </a:r>
          </a:p>
          <a:p>
            <a:pPr marL="457200" indent="-457200">
              <a:buFont typeface="Arial" panose="020B0604020202020204" pitchFamily="34" charset="0"/>
              <a:buChar char="•"/>
            </a:pPr>
            <a:r>
              <a:rPr lang="en-AU" sz="2800">
                <a:latin typeface="Calibri" panose="020F0502020204030204" pitchFamily="34" charset="0"/>
                <a:cs typeface="Calibri" panose="020F0502020204030204" pitchFamily="34" charset="0"/>
              </a:rPr>
              <a:t>6,731 nm covered </a:t>
            </a:r>
          </a:p>
          <a:p>
            <a:endParaRPr lang="en-AU" sz="280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3A8CEDF-D358-4E31-A434-28FAA4244F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884" y="790722"/>
            <a:ext cx="2626217" cy="1190005"/>
          </a:xfrm>
          <a:prstGeom prst="rect">
            <a:avLst/>
          </a:prstGeom>
        </p:spPr>
      </p:pic>
      <p:pic>
        <p:nvPicPr>
          <p:cNvPr id="15" name="Picture 14">
            <a:extLst>
              <a:ext uri="{FF2B5EF4-FFF2-40B4-BE49-F238E27FC236}">
                <a16:creationId xmlns:a16="http://schemas.microsoft.com/office/drawing/2014/main" id="{2252745E-B938-4321-BF0E-5A9A61B62C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5299" y="657407"/>
            <a:ext cx="2816494" cy="1506673"/>
          </a:xfrm>
          <a:prstGeom prst="rect">
            <a:avLst/>
          </a:prstGeom>
        </p:spPr>
      </p:pic>
    </p:spTree>
    <p:extLst>
      <p:ext uri="{BB962C8B-B14F-4D97-AF65-F5344CB8AC3E}">
        <p14:creationId xmlns:p14="http://schemas.microsoft.com/office/powerpoint/2010/main" val="425990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descr="A picture containing text, water, boat, sky&#10;&#10;Description automatically generated">
            <a:extLst>
              <a:ext uri="{FF2B5EF4-FFF2-40B4-BE49-F238E27FC236}">
                <a16:creationId xmlns:a16="http://schemas.microsoft.com/office/drawing/2014/main" id="{2D852971-AA60-4B9F-ADE4-0CCE74267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31" y="103150"/>
            <a:ext cx="9895123" cy="6639332"/>
          </a:xfrm>
          <a:prstGeom prst="rect">
            <a:avLst/>
          </a:prstGeom>
          <a:effectLst>
            <a:softEdge rad="127000"/>
          </a:effectLst>
        </p:spPr>
      </p:pic>
      <p:pic>
        <p:nvPicPr>
          <p:cNvPr id="4" name="Picture 3">
            <a:extLst>
              <a:ext uri="{FF2B5EF4-FFF2-40B4-BE49-F238E27FC236}">
                <a16:creationId xmlns:a16="http://schemas.microsoft.com/office/drawing/2014/main" id="{1AE852F6-52EF-4D18-8559-4A47535CE6C3}"/>
              </a:ext>
            </a:extLst>
          </p:cNvPr>
          <p:cNvPicPr>
            <a:picLocks noChangeAspect="1"/>
          </p:cNvPicPr>
          <p:nvPr/>
        </p:nvPicPr>
        <p:blipFill>
          <a:blip r:embed="rId4"/>
          <a:stretch>
            <a:fillRect/>
          </a:stretch>
        </p:blipFill>
        <p:spPr>
          <a:xfrm rot="21282660">
            <a:off x="7738653" y="1333125"/>
            <a:ext cx="4056758" cy="2910723"/>
          </a:xfrm>
          <a:prstGeom prst="rect">
            <a:avLst/>
          </a:prstGeom>
          <a:effectLst>
            <a:outerShdw blurRad="50800" dist="76200" dir="2700000" algn="tl" rotWithShape="0">
              <a:prstClr val="black">
                <a:alpha val="70000"/>
              </a:prstClr>
            </a:outerShdw>
          </a:effectLst>
        </p:spPr>
      </p:pic>
    </p:spTree>
    <p:extLst>
      <p:ext uri="{BB962C8B-B14F-4D97-AF65-F5344CB8AC3E}">
        <p14:creationId xmlns:p14="http://schemas.microsoft.com/office/powerpoint/2010/main" val="9443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56B22813-7BE6-42FB-B7D2-C385602C25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4020" y="-4436"/>
            <a:ext cx="2801596" cy="3735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B41C7DE-F351-4BD3-B144-D917E10754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5321" y="3719"/>
            <a:ext cx="4706679" cy="62755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E461F2AE-4698-417B-9B6C-825D2CCC2D9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5280" y="3556000"/>
            <a:ext cx="4379840" cy="328488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614D1A1-D62F-44E3-BBCB-5617D54B60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0581" y="4165202"/>
            <a:ext cx="3567573" cy="2675679"/>
          </a:xfrm>
          <a:prstGeom prst="rect">
            <a:avLst/>
          </a:prstGeom>
        </p:spPr>
      </p:pic>
      <p:pic>
        <p:nvPicPr>
          <p:cNvPr id="3078" name="Picture 6">
            <a:extLst>
              <a:ext uri="{FF2B5EF4-FFF2-40B4-BE49-F238E27FC236}">
                <a16:creationId xmlns:a16="http://schemas.microsoft.com/office/drawing/2014/main" id="{CBC5A91C-73C2-47AD-B26A-D16ECF9ADAB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7119"/>
            <a:ext cx="4895309" cy="684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15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55276-386D-42D0-86AB-089FF20A654B}"/>
              </a:ext>
            </a:extLst>
          </p:cNvPr>
          <p:cNvSpPr txBox="1"/>
          <p:nvPr/>
        </p:nvSpPr>
        <p:spPr>
          <a:xfrm>
            <a:off x="476387" y="5243266"/>
            <a:ext cx="11239226" cy="1369606"/>
          </a:xfrm>
          <a:prstGeom prst="rect">
            <a:avLst/>
          </a:prstGeom>
          <a:noFill/>
        </p:spPr>
        <p:txBody>
          <a:bodyPr wrap="square" rtlCol="0">
            <a:spAutoFit/>
          </a:bodyPr>
          <a:lstStyle/>
          <a:p>
            <a:pPr algn="r">
              <a:spcAft>
                <a:spcPts val="200"/>
              </a:spcAft>
            </a:pPr>
            <a:r>
              <a:rPr lang="en-US" sz="4200" b="1" i="0">
                <a:solidFill>
                  <a:schemeClr val="bg1"/>
                </a:solidFill>
                <a:effectLst>
                  <a:outerShdw blurRad="50800" dist="38100" dir="2700000" algn="tl" rotWithShape="0">
                    <a:prstClr val="black">
                      <a:alpha val="70000"/>
                    </a:prstClr>
                  </a:outerShdw>
                </a:effectLst>
                <a:latin typeface="+mj-lt"/>
              </a:rPr>
              <a:t>VAKA MOANA - A healthy and resilient Pacific Ocean</a:t>
            </a:r>
          </a:p>
          <a:p>
            <a:pPr algn="r"/>
            <a:r>
              <a:rPr lang="en-AU" sz="3600" i="1">
                <a:solidFill>
                  <a:schemeClr val="bg1"/>
                </a:solidFill>
                <a:latin typeface="+mj-lt"/>
              </a:rPr>
              <a:t>					Sustainable Pacific tuna fisheries</a:t>
            </a:r>
            <a:endParaRPr lang="fr-FR" sz="3600" i="1">
              <a:solidFill>
                <a:schemeClr val="bg1"/>
              </a:solidFill>
              <a:latin typeface="+mj-lt"/>
            </a:endParaRPr>
          </a:p>
        </p:txBody>
      </p:sp>
      <p:pic>
        <p:nvPicPr>
          <p:cNvPr id="4" name="Picture 3">
            <a:extLst>
              <a:ext uri="{FF2B5EF4-FFF2-40B4-BE49-F238E27FC236}">
                <a16:creationId xmlns:a16="http://schemas.microsoft.com/office/drawing/2014/main" id="{D05E1186-66C3-4E24-A6FB-5ED79D200C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0100" y="130630"/>
            <a:ext cx="3372780" cy="1270861"/>
          </a:xfrm>
          <a:prstGeom prst="rect">
            <a:avLst/>
          </a:prstGeom>
        </p:spPr>
      </p:pic>
    </p:spTree>
    <p:extLst>
      <p:ext uri="{BB962C8B-B14F-4D97-AF65-F5344CB8AC3E}">
        <p14:creationId xmlns:p14="http://schemas.microsoft.com/office/powerpoint/2010/main" val="191195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310EB-59CB-4793-B760-0FECDFB3D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8207" y="0"/>
            <a:ext cx="8213793" cy="1826129"/>
          </a:xfrm>
          <a:prstGeom prst="rect">
            <a:avLst/>
          </a:prstGeom>
        </p:spPr>
      </p:pic>
      <p:pic>
        <p:nvPicPr>
          <p:cNvPr id="6" name="Picture 5">
            <a:extLst>
              <a:ext uri="{FF2B5EF4-FFF2-40B4-BE49-F238E27FC236}">
                <a16:creationId xmlns:a16="http://schemas.microsoft.com/office/drawing/2014/main" id="{74BEBFB3-8F6B-42E7-B3E5-4E6670C888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26076"/>
            <a:ext cx="12192000" cy="5178458"/>
          </a:xfrm>
          <a:prstGeom prst="rect">
            <a:avLst/>
          </a:prstGeom>
        </p:spPr>
      </p:pic>
      <p:pic>
        <p:nvPicPr>
          <p:cNvPr id="9" name="Picture 8">
            <a:extLst>
              <a:ext uri="{FF2B5EF4-FFF2-40B4-BE49-F238E27FC236}">
                <a16:creationId xmlns:a16="http://schemas.microsoft.com/office/drawing/2014/main" id="{18D21D22-A97A-42E1-BDD9-BF3C87212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10" y="43065"/>
            <a:ext cx="3900791" cy="1768257"/>
          </a:xfrm>
          <a:prstGeom prst="rect">
            <a:avLst/>
          </a:prstGeom>
        </p:spPr>
      </p:pic>
    </p:spTree>
    <p:extLst>
      <p:ext uri="{BB962C8B-B14F-4D97-AF65-F5344CB8AC3E}">
        <p14:creationId xmlns:p14="http://schemas.microsoft.com/office/powerpoint/2010/main" val="1742554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9606AA89D694598A61B9CF93498D1" ma:contentTypeVersion="12" ma:contentTypeDescription="Create a new document." ma:contentTypeScope="" ma:versionID="ea168386c6c64886f2f1f7d5da72a54e">
  <xsd:schema xmlns:xsd="http://www.w3.org/2001/XMLSchema" xmlns:xs="http://www.w3.org/2001/XMLSchema" xmlns:p="http://schemas.microsoft.com/office/2006/metadata/properties" xmlns:ns3="604f29f0-a40d-4a7b-b585-5e1354192f60" xmlns:ns4="fd92c7af-fbd9-44dd-af4a-2beaa2876056" targetNamespace="http://schemas.microsoft.com/office/2006/metadata/properties" ma:root="true" ma:fieldsID="9c18644b4a77c22157e0f51f554353d9" ns3:_="" ns4:_="">
    <xsd:import namespace="604f29f0-a40d-4a7b-b585-5e1354192f60"/>
    <xsd:import namespace="fd92c7af-fbd9-44dd-af4a-2beaa287605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f29f0-a40d-4a7b-b585-5e1354192f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92c7af-fbd9-44dd-af4a-2beaa287605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8E60FB-C2D1-4DD3-85FC-85321DA96EA9}">
  <ds:schemaRefs>
    <ds:schemaRef ds:uri="604f29f0-a40d-4a7b-b585-5e1354192f60"/>
    <ds:schemaRef ds:uri="fd92c7af-fbd9-44dd-af4a-2beaa28760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DF1250-AB1A-464A-BD5D-3280B63A7A51}">
  <ds:schemaRefs>
    <ds:schemaRef ds:uri="http://www.w3.org/XML/1998/namespace"/>
    <ds:schemaRef ds:uri="604f29f0-a40d-4a7b-b585-5e1354192f60"/>
    <ds:schemaRef ds:uri="http://purl.org/dc/terms/"/>
    <ds:schemaRef ds:uri="http://schemas.microsoft.com/office/2006/documentManagement/types"/>
    <ds:schemaRef ds:uri="http://schemas.microsoft.com/office/infopath/2007/PartnerControls"/>
    <ds:schemaRef ds:uri="http://purl.org/dc/dcmitype/"/>
    <ds:schemaRef ds:uri="fd92c7af-fbd9-44dd-af4a-2beaa2876056"/>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4166EAB-D7B6-42D6-910A-B52E2CAC7C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587</Words>
  <Application>Microsoft Office PowerPoint</Application>
  <PresentationFormat>Widescreen</PresentationFormat>
  <Paragraphs>124</Paragraphs>
  <Slides>28</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Garamond</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 is healthy but doesn’t mean catches can be increased</vt:lpstr>
      <vt:lpstr>PowerPoint Presentation</vt:lpstr>
      <vt:lpstr>PowerPoint Presentation</vt:lpstr>
      <vt:lpstr>PowerPoint Presentation</vt:lpstr>
      <vt:lpstr>Harvest strategy capacity building</vt:lpstr>
      <vt:lpstr>Sub-regional support</vt:lpstr>
      <vt:lpstr>Pacific Islands Fisheries Professional Program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Allain</dc:creator>
  <cp:lastModifiedBy>Camille Menaouer</cp:lastModifiedBy>
  <cp:revision>3</cp:revision>
  <dcterms:created xsi:type="dcterms:W3CDTF">2022-03-08T03:52:29Z</dcterms:created>
  <dcterms:modified xsi:type="dcterms:W3CDTF">2022-03-11T01:27:50Z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0x010100ED39606AA89D694598A61B9CF93498D1</vt:lpwstr>
  </property>
</Properties>
</file>